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28"/>
  </p:notesMasterIdLst>
  <p:handoutMasterIdLst>
    <p:handoutMasterId r:id="rId29"/>
  </p:handoutMasterIdLst>
  <p:sldIdLst>
    <p:sldId id="256" r:id="rId2"/>
    <p:sldId id="311" r:id="rId3"/>
    <p:sldId id="325" r:id="rId4"/>
    <p:sldId id="313" r:id="rId5"/>
    <p:sldId id="323" r:id="rId6"/>
    <p:sldId id="324" r:id="rId7"/>
    <p:sldId id="328" r:id="rId8"/>
    <p:sldId id="260" r:id="rId9"/>
    <p:sldId id="273" r:id="rId10"/>
    <p:sldId id="320" r:id="rId11"/>
    <p:sldId id="264" r:id="rId12"/>
    <p:sldId id="300" r:id="rId13"/>
    <p:sldId id="265" r:id="rId14"/>
    <p:sldId id="329" r:id="rId15"/>
    <p:sldId id="330" r:id="rId16"/>
    <p:sldId id="299" r:id="rId17"/>
    <p:sldId id="267" r:id="rId18"/>
    <p:sldId id="296" r:id="rId19"/>
    <p:sldId id="285" r:id="rId20"/>
    <p:sldId id="286" r:id="rId21"/>
    <p:sldId id="288" r:id="rId22"/>
    <p:sldId id="290" r:id="rId23"/>
    <p:sldId id="294" r:id="rId24"/>
    <p:sldId id="271" r:id="rId25"/>
    <p:sldId id="293" r:id="rId26"/>
    <p:sldId id="326" r:id="rId27"/>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autoAdjust="0"/>
    <p:restoredTop sz="88815" autoAdjust="0"/>
  </p:normalViewPr>
  <p:slideViewPr>
    <p:cSldViewPr>
      <p:cViewPr varScale="1">
        <p:scale>
          <a:sx n="60" d="100"/>
          <a:sy n="60" d="100"/>
        </p:scale>
        <p:origin x="1460" y="48"/>
      </p:cViewPr>
      <p:guideLst>
        <p:guide orient="horz" pos="2160"/>
        <p:guide pos="2880"/>
      </p:guideLst>
    </p:cSldViewPr>
  </p:slideViewPr>
  <p:outlineViewPr>
    <p:cViewPr>
      <p:scale>
        <a:sx n="33" d="100"/>
        <a:sy n="33" d="100"/>
      </p:scale>
      <p:origin x="96" y="2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E94C99FD-AAED-49CC-B660-2AB40BADD42E}" type="datetimeFigureOut">
              <a:rPr lang="en-US" smtClean="0"/>
              <a:pPr/>
              <a:t>9/29/2021</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033553D4-92D8-456B-A3A2-93A2EE6A1FFD}" type="slidenum">
              <a:rPr lang="en-US" smtClean="0"/>
              <a:pPr/>
              <a:t>‹#›</a:t>
            </a:fld>
            <a:endParaRPr lang="en-US"/>
          </a:p>
        </p:txBody>
      </p:sp>
    </p:spTree>
    <p:extLst>
      <p:ext uri="{BB962C8B-B14F-4D97-AF65-F5344CB8AC3E}">
        <p14:creationId xmlns:p14="http://schemas.microsoft.com/office/powerpoint/2010/main" val="1029780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52C21602-2F5B-4E2F-88CC-01D48A4E9770}" type="datetimeFigureOut">
              <a:rPr lang="en-US" smtClean="0"/>
              <a:pPr/>
              <a:t>9/29/2021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718E228F-9E8F-46BC-990F-EC0DC149833A}" type="slidenum">
              <a:rPr lang="en-US" smtClean="0"/>
              <a:pPr/>
              <a:t>‹#›</a:t>
            </a:fld>
            <a:endParaRPr lang="en-US"/>
          </a:p>
        </p:txBody>
      </p:sp>
    </p:spTree>
    <p:extLst>
      <p:ext uri="{BB962C8B-B14F-4D97-AF65-F5344CB8AC3E}">
        <p14:creationId xmlns:p14="http://schemas.microsoft.com/office/powerpoint/2010/main" val="275993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464344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159803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8E228F-9E8F-46BC-990F-EC0DC149833A}" type="slidenum">
              <a:rPr lang="en-US" smtClean="0"/>
              <a:pPr/>
              <a:t>19</a:t>
            </a:fld>
            <a:endParaRPr lang="en-US"/>
          </a:p>
        </p:txBody>
      </p:sp>
    </p:spTree>
    <p:extLst>
      <p:ext uri="{BB962C8B-B14F-4D97-AF65-F5344CB8AC3E}">
        <p14:creationId xmlns:p14="http://schemas.microsoft.com/office/powerpoint/2010/main" val="91713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466522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66209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8C488AFE-8536-46FB-B12B-204CA5F9D517}" type="datetimeFigureOut">
              <a:rPr lang="en-US" smtClean="0"/>
              <a:pPr/>
              <a:t>9/29/2021</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4A353135-ADCE-4C75-BADA-707AAC38FFD6}"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4988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C488AFE-8536-46FB-B12B-204CA5F9D517}" type="datetimeFigureOut">
              <a:rPr lang="en-US" smtClean="0"/>
              <a:pPr/>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53135-ADCE-4C75-BADA-707AAC38FFD6}" type="slidenum">
              <a:rPr lang="en-US" smtClean="0"/>
              <a:pPr/>
              <a:t>‹#›</a:t>
            </a:fld>
            <a:endParaRPr lang="en-US"/>
          </a:p>
        </p:txBody>
      </p:sp>
    </p:spTree>
    <p:extLst>
      <p:ext uri="{BB962C8B-B14F-4D97-AF65-F5344CB8AC3E}">
        <p14:creationId xmlns:p14="http://schemas.microsoft.com/office/powerpoint/2010/main" val="2758007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488AFE-8536-46FB-B12B-204CA5F9D517}"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53135-ADCE-4C75-BADA-707AAC38FFD6}"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3063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488AFE-8536-46FB-B12B-204CA5F9D517}"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53135-ADCE-4C75-BADA-707AAC38FFD6}"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18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488AFE-8536-46FB-B12B-204CA5F9D517}"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53135-ADCE-4C75-BADA-707AAC38FFD6}" type="slidenum">
              <a:rPr lang="en-US" smtClean="0"/>
              <a:pPr/>
              <a:t>‹#›</a:t>
            </a:fld>
            <a:endParaRPr lang="en-US"/>
          </a:p>
        </p:txBody>
      </p:sp>
    </p:spTree>
    <p:extLst>
      <p:ext uri="{BB962C8B-B14F-4D97-AF65-F5344CB8AC3E}">
        <p14:creationId xmlns:p14="http://schemas.microsoft.com/office/powerpoint/2010/main" val="1944500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488AFE-8536-46FB-B12B-204CA5F9D517}"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53135-ADCE-4C75-BADA-707AAC38FFD6}"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4614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488AFE-8536-46FB-B12B-204CA5F9D517}"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53135-ADCE-4C75-BADA-707AAC38FFD6}"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354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488AFE-8536-46FB-B12B-204CA5F9D517}"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53135-ADCE-4C75-BADA-707AAC38FFD6}"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3552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488AFE-8536-46FB-B12B-204CA5F9D517}"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53135-ADCE-4C75-BADA-707AAC38FFD6}"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2488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488AFE-8536-46FB-B12B-204CA5F9D517}"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53135-ADCE-4C75-BADA-707AAC38FFD6}" type="slidenum">
              <a:rPr lang="en-US" smtClean="0"/>
              <a:pPr/>
              <a:t>‹#›</a:t>
            </a:fld>
            <a:endParaRPr lang="en-US"/>
          </a:p>
        </p:txBody>
      </p:sp>
    </p:spTree>
    <p:extLst>
      <p:ext uri="{BB962C8B-B14F-4D97-AF65-F5344CB8AC3E}">
        <p14:creationId xmlns:p14="http://schemas.microsoft.com/office/powerpoint/2010/main" val="4219813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488AFE-8536-46FB-B12B-204CA5F9D517}"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53135-ADCE-4C75-BADA-707AAC38FFD6}"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8236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488AFE-8536-46FB-B12B-204CA5F9D517}" type="datetimeFigureOut">
              <a:rPr lang="en-US" smtClean="0"/>
              <a:pPr/>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53135-ADCE-4C75-BADA-707AAC38FFD6}" type="slidenum">
              <a:rPr lang="en-US" smtClean="0"/>
              <a:pPr/>
              <a:t>‹#›</a:t>
            </a:fld>
            <a:endParaRPr lang="en-US"/>
          </a:p>
        </p:txBody>
      </p:sp>
    </p:spTree>
    <p:extLst>
      <p:ext uri="{BB962C8B-B14F-4D97-AF65-F5344CB8AC3E}">
        <p14:creationId xmlns:p14="http://schemas.microsoft.com/office/powerpoint/2010/main" val="1348820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488AFE-8536-46FB-B12B-204CA5F9D517}" type="datetimeFigureOut">
              <a:rPr lang="en-US" smtClean="0"/>
              <a:pPr/>
              <a:t>9/29/2021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353135-ADCE-4C75-BADA-707AAC38FFD6}"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8973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488AFE-8536-46FB-B12B-204CA5F9D517}" type="datetimeFigureOut">
              <a:rPr lang="en-US" smtClean="0"/>
              <a:pPr/>
              <a:t>9/29/2021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353135-ADCE-4C75-BADA-707AAC38FFD6}"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6809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88AFE-8536-46FB-B12B-204CA5F9D517}" type="datetimeFigureOut">
              <a:rPr lang="en-US" smtClean="0"/>
              <a:pPr/>
              <a:t>9/29/2021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353135-ADCE-4C75-BADA-707AAC38FFD6}" type="slidenum">
              <a:rPr lang="en-US" smtClean="0"/>
              <a:pPr/>
              <a:t>‹#›</a:t>
            </a:fld>
            <a:endParaRPr lang="en-US"/>
          </a:p>
        </p:txBody>
      </p:sp>
    </p:spTree>
    <p:extLst>
      <p:ext uri="{BB962C8B-B14F-4D97-AF65-F5344CB8AC3E}">
        <p14:creationId xmlns:p14="http://schemas.microsoft.com/office/powerpoint/2010/main" val="1832617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C488AFE-8536-46FB-B12B-204CA5F9D517}" type="datetimeFigureOut">
              <a:rPr lang="en-US" smtClean="0"/>
              <a:pPr/>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53135-ADCE-4C75-BADA-707AAC38FFD6}"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3785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C488AFE-8536-46FB-B12B-204CA5F9D517}" type="datetimeFigureOut">
              <a:rPr lang="en-US" smtClean="0"/>
              <a:pPr/>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53135-ADCE-4C75-BADA-707AAC38FFD6}" type="slidenum">
              <a:rPr lang="en-US" smtClean="0"/>
              <a:pPr/>
              <a:t>‹#›</a:t>
            </a:fld>
            <a:endParaRPr lang="en-US"/>
          </a:p>
        </p:txBody>
      </p:sp>
    </p:spTree>
    <p:extLst>
      <p:ext uri="{BB962C8B-B14F-4D97-AF65-F5344CB8AC3E}">
        <p14:creationId xmlns:p14="http://schemas.microsoft.com/office/powerpoint/2010/main" val="3681394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C488AFE-8536-46FB-B12B-204CA5F9D517}" type="datetimeFigureOut">
              <a:rPr lang="en-US" smtClean="0"/>
              <a:pPr/>
              <a:t>9/29/2021</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A353135-ADCE-4C75-BADA-707AAC38FFD6}" type="slidenum">
              <a:rPr lang="en-US" smtClean="0"/>
              <a:pPr/>
              <a:t>‹#›</a:t>
            </a:fld>
            <a:endParaRPr lang="en-US"/>
          </a:p>
        </p:txBody>
      </p:sp>
    </p:spTree>
    <p:extLst>
      <p:ext uri="{BB962C8B-B14F-4D97-AF65-F5344CB8AC3E}">
        <p14:creationId xmlns:p14="http://schemas.microsoft.com/office/powerpoint/2010/main" val="264747175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hootingparrots.co.uk/2016/04/24/sunday-round-up-15/"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ttps://clever.com/oauth/authorize?channel=clever&amp;client_id=4c63c1cf623dce82caac&amp;confirmed=true&amp;district_id=52a787723733bf9c0b00121e&amp;redirect_uri=https://clever.com/in/auth_callback&amp;response_type=code&amp;state=b16cfbcfa0decf0b16cddfd4280a33e2f436a614a6cb4393335d432ea9380120" TargetMode="External"/><Relationship Id="rId2" Type="http://schemas.openxmlformats.org/officeDocument/2006/relationships/hyperlink" Target="https://www.screencast.com/t/tbcYt9eUkK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floridastudentfinancialaid.org/SSFAD/bf/"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floridastudentfinancialaid.org/SSFAD/b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thebluediamondgallery.com/wooden-tile/p/plan.html"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pcollege.edu/central/de/placement.htm"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s://www.spcollege.edu/future-students/admissions/high-school-program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spcollege.edu/central/EarlyCollege/placement.htm"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www.flickr.com/photos/matt512/3079849093/" TargetMode="External"/><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khanacademy.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ecounselor@pcsb.org" TargetMode="External"/><Relationship Id="rId5" Type="http://schemas.openxmlformats.org/officeDocument/2006/relationships/hyperlink" Target="https://www.pcsb.org/homeworkhelp" TargetMode="External"/><Relationship Id="rId4" Type="http://schemas.openxmlformats.org/officeDocument/2006/relationships/hyperlink" Target="https://www.mathnation.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xradio.zone/schedule/?amp"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ramonasvoices.com/2013/06/guest-post-new-high-school-graduate.html"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4A8E3B-8234-4910-95DA-E83F61B4CEF0}"/>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6850"/>
                    </a14:imgEffect>
                    <a14:imgEffect>
                      <a14:saturation sat="153000"/>
                    </a14:imgEffect>
                  </a14:imgLayer>
                </a14:imgProps>
              </a:ext>
              <a:ext uri="{28A0092B-C50C-407E-A947-70E740481C1C}">
                <a14:useLocalDpi xmlns:a14="http://schemas.microsoft.com/office/drawing/2010/main" val="0"/>
              </a:ext>
            </a:extLst>
          </a:blip>
          <a:stretch>
            <a:fillRect/>
          </a:stretch>
        </p:blipFill>
        <p:spPr>
          <a:xfrm>
            <a:off x="62904" y="28259"/>
            <a:ext cx="9081096" cy="6829741"/>
          </a:xfrm>
          <a:prstGeom prst="rect">
            <a:avLst/>
          </a:prstGeom>
        </p:spPr>
      </p:pic>
      <p:sp>
        <p:nvSpPr>
          <p:cNvPr id="7" name="Title 6">
            <a:extLst>
              <a:ext uri="{FF2B5EF4-FFF2-40B4-BE49-F238E27FC236}">
                <a16:creationId xmlns:a16="http://schemas.microsoft.com/office/drawing/2014/main" id="{71D84257-18A2-40F8-A5F2-B0AC71B6E5CA}"/>
              </a:ext>
            </a:extLst>
          </p:cNvPr>
          <p:cNvSpPr>
            <a:spLocks noGrp="1"/>
          </p:cNvSpPr>
          <p:nvPr>
            <p:ph type="ctrTitle"/>
          </p:nvPr>
        </p:nvSpPr>
        <p:spPr>
          <a:xfrm>
            <a:off x="304800" y="585629"/>
            <a:ext cx="8229600" cy="1828800"/>
          </a:xfrm>
        </p:spPr>
        <p:txBody>
          <a:bodyPr/>
          <a:lstStyle/>
          <a:p>
            <a:r>
              <a:rPr lang="en-US" sz="6000" b="1" dirty="0">
                <a:solidFill>
                  <a:schemeClr val="tx1"/>
                </a:solidFill>
                <a:latin typeface="Aharoni" panose="02010803020104030203" pitchFamily="2" charset="-79"/>
                <a:cs typeface="Aharoni" panose="02010803020104030203" pitchFamily="2" charset="-79"/>
              </a:rPr>
              <a:t>Class of 2025</a:t>
            </a:r>
            <a:br>
              <a:rPr lang="en-US" sz="6000" b="1" dirty="0">
                <a:solidFill>
                  <a:schemeClr val="tx1"/>
                </a:solidFill>
                <a:latin typeface="Aharoni" panose="02010803020104030203" pitchFamily="2" charset="-79"/>
                <a:cs typeface="Aharoni" panose="02010803020104030203" pitchFamily="2" charset="-79"/>
              </a:rPr>
            </a:br>
            <a:r>
              <a:rPr lang="en-US" sz="6000" b="1" dirty="0">
                <a:solidFill>
                  <a:schemeClr val="tx1"/>
                </a:solidFill>
                <a:latin typeface="Aharoni" panose="02010803020104030203" pitchFamily="2" charset="-79"/>
                <a:cs typeface="Aharoni" panose="02010803020104030203" pitchFamily="2" charset="-79"/>
              </a:rPr>
              <a:t>Seminar</a:t>
            </a:r>
          </a:p>
        </p:txBody>
      </p:sp>
      <p:sp>
        <p:nvSpPr>
          <p:cNvPr id="3" name="Subtitle 2"/>
          <p:cNvSpPr>
            <a:spLocks noGrp="1"/>
          </p:cNvSpPr>
          <p:nvPr>
            <p:ph type="subTitle" idx="1"/>
          </p:nvPr>
        </p:nvSpPr>
        <p:spPr>
          <a:xfrm>
            <a:off x="1219200" y="4800599"/>
            <a:ext cx="6248400" cy="1938717"/>
          </a:xfrm>
          <a:solidFill>
            <a:schemeClr val="accent1"/>
          </a:solidFill>
          <a:ln/>
        </p:spPr>
        <p:style>
          <a:lnRef idx="3">
            <a:schemeClr val="lt1"/>
          </a:lnRef>
          <a:fillRef idx="1">
            <a:schemeClr val="accent3"/>
          </a:fillRef>
          <a:effectRef idx="1">
            <a:schemeClr val="accent3"/>
          </a:effectRef>
          <a:fontRef idx="minor">
            <a:schemeClr val="lt1"/>
          </a:fontRef>
        </p:style>
        <p:txBody>
          <a:bodyPr>
            <a:normAutofit/>
          </a:bodyPr>
          <a:lstStyle/>
          <a:p>
            <a:r>
              <a:rPr lang="en-US" sz="2400" b="1" u="sng" dirty="0">
                <a:solidFill>
                  <a:schemeClr val="bg1"/>
                </a:solidFill>
                <a:effectLst>
                  <a:outerShdw blurRad="38100" dist="38100" dir="2700000" algn="tl">
                    <a:srgbClr val="000000">
                      <a:alpha val="43137"/>
                    </a:srgbClr>
                  </a:outerShdw>
                </a:effectLst>
              </a:rPr>
              <a:t>UNIVERSITY COUNSELORS</a:t>
            </a:r>
          </a:p>
          <a:p>
            <a:r>
              <a:rPr lang="en-US" b="1" dirty="0">
                <a:effectLst>
                  <a:outerShdw blurRad="38100" dist="38100" dir="2700000" algn="tl">
                    <a:srgbClr val="000000">
                      <a:alpha val="43137"/>
                    </a:srgbClr>
                  </a:outerShdw>
                </a:effectLst>
              </a:rPr>
              <a:t>Jeannine Miller:  A-C</a:t>
            </a:r>
          </a:p>
          <a:p>
            <a:r>
              <a:rPr lang="en-US" b="1" dirty="0">
                <a:effectLst>
                  <a:outerShdw blurRad="38100" dist="38100" dir="2700000" algn="tl">
                    <a:srgbClr val="000000">
                      <a:alpha val="43137"/>
                    </a:srgbClr>
                  </a:outerShdw>
                </a:effectLst>
              </a:rPr>
              <a:t>Amanda Madej: D-M</a:t>
            </a:r>
          </a:p>
          <a:p>
            <a:r>
              <a:rPr lang="en-US" b="1" dirty="0">
                <a:effectLst>
                  <a:outerShdw blurRad="38100" dist="38100" dir="2700000" algn="tl">
                    <a:srgbClr val="000000">
                      <a:alpha val="43137"/>
                    </a:srgbClr>
                  </a:outerShdw>
                </a:effectLst>
              </a:rPr>
              <a:t>Tim Papp:  N-Z</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458200" cy="6248400"/>
          </a:xfrm>
          <a:gradFill>
            <a:gsLst>
              <a:gs pos="0">
                <a:schemeClr val="accent2">
                  <a:lumMod val="60000"/>
                  <a:lumOff val="40000"/>
                </a:schemeClr>
              </a:gs>
              <a:gs pos="100000">
                <a:schemeClr val="accent2">
                  <a:tint val="82000"/>
                </a:schemeClr>
              </a:gs>
            </a:gsLst>
          </a:gradFill>
          <a:ln/>
        </p:spPr>
        <p:style>
          <a:lnRef idx="1">
            <a:schemeClr val="accent2"/>
          </a:lnRef>
          <a:fillRef idx="2">
            <a:schemeClr val="accent2"/>
          </a:fillRef>
          <a:effectRef idx="1">
            <a:schemeClr val="accent2"/>
          </a:effectRef>
          <a:fontRef idx="minor">
            <a:schemeClr val="dk1"/>
          </a:fontRef>
        </p:style>
        <p:txBody>
          <a:bodyPr>
            <a:normAutofit fontScale="25000" lnSpcReduction="20000"/>
          </a:bodyPr>
          <a:lstStyle/>
          <a:p>
            <a:pPr algn="ctr">
              <a:buNone/>
            </a:pPr>
            <a:endParaRPr lang="en-US" sz="6400" b="1"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Impact" pitchFamily="34" charset="0"/>
            </a:endParaRPr>
          </a:p>
          <a:p>
            <a:pPr algn="ctr">
              <a:buNone/>
            </a:pPr>
            <a:r>
              <a:rPr lang="en-US" sz="11200" b="1"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Impact" pitchFamily="34" charset="0"/>
              </a:rPr>
              <a:t>DEFINE YOUR ACADEMIC/PERSONAL OBJECTIVES</a:t>
            </a:r>
          </a:p>
          <a:p>
            <a:pPr algn="ctr">
              <a:buNone/>
            </a:pPr>
            <a:endParaRPr lang="en-US" sz="4000" b="1" u="sng" dirty="0">
              <a:solidFill>
                <a:schemeClr val="bg1"/>
              </a:solidFill>
              <a:effectLst>
                <a:outerShdw blurRad="38100" dist="38100" dir="2700000" algn="tl">
                  <a:srgbClr val="000000">
                    <a:alpha val="43137"/>
                  </a:srgbClr>
                </a:outerShdw>
              </a:effectLst>
              <a:latin typeface="Impact" pitchFamily="34" charset="0"/>
            </a:endParaRPr>
          </a:p>
          <a:p>
            <a:pPr>
              <a:buNone/>
            </a:pPr>
            <a:endParaRPr lang="en-US" sz="2900" b="1" dirty="0">
              <a:solidFill>
                <a:schemeClr val="bg1"/>
              </a:solidFill>
            </a:endParaRPr>
          </a:p>
          <a:p>
            <a:pPr>
              <a:buNone/>
            </a:pPr>
            <a:r>
              <a:rPr lang="en-US" sz="7200" b="1" dirty="0">
                <a:solidFill>
                  <a:schemeClr val="bg1"/>
                </a:solidFill>
                <a:effectLst>
                  <a:outerShdw blurRad="38100" dist="38100" dir="2700000" algn="tl">
                    <a:srgbClr val="000000">
                      <a:alpha val="43137"/>
                    </a:srgbClr>
                  </a:outerShdw>
                </a:effectLst>
                <a:latin typeface="Rockwell Extra Bold" pitchFamily="18" charset="0"/>
              </a:rPr>
              <a:t>YOUR</a:t>
            </a:r>
            <a:r>
              <a:rPr lang="en-US" sz="7200" b="1" dirty="0">
                <a:solidFill>
                  <a:schemeClr val="bg1"/>
                </a:solidFill>
              </a:rPr>
              <a:t>  </a:t>
            </a:r>
            <a:r>
              <a:rPr lang="en-US" sz="7200" b="1" u="sng" dirty="0">
                <a:solidFill>
                  <a:schemeClr val="bg1"/>
                </a:solidFill>
                <a:effectLst>
                  <a:glow rad="101600">
                    <a:schemeClr val="accent4">
                      <a:satMod val="175000"/>
                      <a:alpha val="40000"/>
                    </a:schemeClr>
                  </a:glow>
                </a:effectLst>
              </a:rPr>
              <a:t>academic objectives</a:t>
            </a:r>
            <a:r>
              <a:rPr lang="en-US" sz="7200" b="1" dirty="0">
                <a:solidFill>
                  <a:schemeClr val="bg1"/>
                </a:solidFill>
                <a:effectLst>
                  <a:glow rad="101600">
                    <a:schemeClr val="accent4">
                      <a:satMod val="175000"/>
                      <a:alpha val="40000"/>
                    </a:schemeClr>
                  </a:glow>
                </a:effectLst>
              </a:rPr>
              <a:t> </a:t>
            </a:r>
            <a:r>
              <a:rPr lang="en-US" sz="7200" b="1" dirty="0">
                <a:solidFill>
                  <a:schemeClr val="bg1"/>
                </a:solidFill>
              </a:rPr>
              <a:t>in your approach to school SHOULD consist of:</a:t>
            </a:r>
          </a:p>
          <a:p>
            <a:pPr>
              <a:buNone/>
            </a:pPr>
            <a:r>
              <a:rPr lang="en-US" sz="7200" b="1" dirty="0">
                <a:solidFill>
                  <a:schemeClr val="bg1"/>
                </a:solidFill>
              </a:rPr>
              <a:t>	</a:t>
            </a:r>
          </a:p>
          <a:p>
            <a:pPr>
              <a:buNone/>
            </a:pPr>
            <a:r>
              <a:rPr lang="en-US" sz="7200" b="1" dirty="0">
                <a:solidFill>
                  <a:schemeClr val="bg1"/>
                </a:solidFill>
              </a:rPr>
              <a:t>	**   Develop and maintain a disciplined </a:t>
            </a:r>
            <a:r>
              <a:rPr lang="en-US" sz="7200" b="1" u="sng" dirty="0">
                <a:solidFill>
                  <a:schemeClr val="bg1"/>
                </a:solidFill>
              </a:rPr>
              <a:t>homework</a:t>
            </a:r>
            <a:r>
              <a:rPr lang="en-US" sz="7200" b="1" dirty="0">
                <a:solidFill>
                  <a:schemeClr val="bg1"/>
                </a:solidFill>
              </a:rPr>
              <a:t>/</a:t>
            </a:r>
            <a:r>
              <a:rPr lang="en-US" sz="7200" b="1" u="sng" dirty="0">
                <a:solidFill>
                  <a:schemeClr val="bg1"/>
                </a:solidFill>
              </a:rPr>
              <a:t>review</a:t>
            </a:r>
            <a:r>
              <a:rPr lang="en-US" sz="7200" b="1" dirty="0">
                <a:solidFill>
                  <a:schemeClr val="bg1"/>
                </a:solidFill>
              </a:rPr>
              <a:t>/</a:t>
            </a:r>
            <a:r>
              <a:rPr lang="en-US" sz="7200" b="1" u="sng" dirty="0">
                <a:solidFill>
                  <a:schemeClr val="bg1"/>
                </a:solidFill>
              </a:rPr>
              <a:t>study </a:t>
            </a:r>
            <a:r>
              <a:rPr lang="en-US" sz="7200" b="1" dirty="0">
                <a:solidFill>
                  <a:schemeClr val="bg1"/>
                </a:solidFill>
              </a:rPr>
              <a:t>schedule</a:t>
            </a:r>
          </a:p>
          <a:p>
            <a:pPr>
              <a:buNone/>
            </a:pPr>
            <a:r>
              <a:rPr lang="en-US" sz="7200" b="1" dirty="0">
                <a:solidFill>
                  <a:schemeClr val="bg1"/>
                </a:solidFill>
              </a:rPr>
              <a:t>	**   Continuously seek to grow as a student through :</a:t>
            </a:r>
          </a:p>
          <a:p>
            <a:pPr lvl="2">
              <a:buFont typeface="Wingdings" pitchFamily="2" charset="2"/>
              <a:buChar char="q"/>
            </a:pPr>
            <a:r>
              <a:rPr lang="en-US" sz="8400" b="1" dirty="0">
                <a:solidFill>
                  <a:schemeClr val="bg1"/>
                </a:solidFill>
              </a:rPr>
              <a:t> </a:t>
            </a:r>
            <a:r>
              <a:rPr lang="en-US" sz="8400" b="1" dirty="0">
                <a:solidFill>
                  <a:schemeClr val="bg1"/>
                </a:solidFill>
                <a:latin typeface="Bodoni MT Black" pitchFamily="18" charset="0"/>
              </a:rPr>
              <a:t>Improved Work Ethic</a:t>
            </a:r>
          </a:p>
          <a:p>
            <a:pPr lvl="2">
              <a:buFont typeface="Wingdings" pitchFamily="2" charset="2"/>
              <a:buChar char="q"/>
            </a:pPr>
            <a:r>
              <a:rPr lang="en-US" sz="8400" b="1" dirty="0">
                <a:solidFill>
                  <a:schemeClr val="bg1"/>
                </a:solidFill>
              </a:rPr>
              <a:t> </a:t>
            </a:r>
            <a:r>
              <a:rPr lang="en-US" sz="8400" b="1" dirty="0">
                <a:solidFill>
                  <a:schemeClr val="bg1"/>
                </a:solidFill>
                <a:latin typeface="Bodoni MT Black" pitchFamily="18" charset="0"/>
              </a:rPr>
              <a:t>Increased Effort</a:t>
            </a:r>
          </a:p>
          <a:p>
            <a:pPr lvl="2">
              <a:buFont typeface="Wingdings" pitchFamily="2" charset="2"/>
              <a:buChar char="q"/>
            </a:pPr>
            <a:r>
              <a:rPr lang="en-US" sz="8400" b="1" dirty="0">
                <a:solidFill>
                  <a:schemeClr val="bg1"/>
                </a:solidFill>
              </a:rPr>
              <a:t> </a:t>
            </a:r>
            <a:r>
              <a:rPr lang="en-US" sz="8400" b="1" dirty="0">
                <a:solidFill>
                  <a:schemeClr val="bg1"/>
                </a:solidFill>
                <a:latin typeface="Bodoni MT Black" pitchFamily="18" charset="0"/>
              </a:rPr>
              <a:t>Attention to Detail </a:t>
            </a:r>
          </a:p>
          <a:p>
            <a:pPr lvl="1">
              <a:buNone/>
            </a:pPr>
            <a:endParaRPr lang="en-US" sz="4000" b="1" dirty="0">
              <a:solidFill>
                <a:schemeClr val="bg1"/>
              </a:solidFill>
            </a:endParaRPr>
          </a:p>
          <a:p>
            <a:pPr>
              <a:buNone/>
            </a:pPr>
            <a:r>
              <a:rPr lang="en-US" sz="7600" b="1" dirty="0">
                <a:solidFill>
                  <a:schemeClr val="bg1"/>
                </a:solidFill>
                <a:effectLst>
                  <a:outerShdw blurRad="38100" dist="38100" dir="2700000" algn="tl">
                    <a:srgbClr val="000000">
                      <a:alpha val="43137"/>
                    </a:srgbClr>
                  </a:outerShdw>
                </a:effectLst>
                <a:latin typeface="Rockwell Extra Bold" pitchFamily="18" charset="0"/>
              </a:rPr>
              <a:t>YOUR</a:t>
            </a:r>
            <a:r>
              <a:rPr lang="en-US" sz="7600" b="1" dirty="0">
                <a:solidFill>
                  <a:schemeClr val="bg1"/>
                </a:solidFill>
              </a:rPr>
              <a:t>  </a:t>
            </a:r>
            <a:r>
              <a:rPr lang="en-US" sz="7600" b="1" u="sng" dirty="0">
                <a:solidFill>
                  <a:schemeClr val="bg1"/>
                </a:solidFill>
                <a:effectLst>
                  <a:glow rad="101600">
                    <a:schemeClr val="accent4">
                      <a:satMod val="175000"/>
                      <a:alpha val="40000"/>
                    </a:schemeClr>
                  </a:glow>
                </a:effectLst>
              </a:rPr>
              <a:t>personal objective</a:t>
            </a:r>
            <a:r>
              <a:rPr lang="en-US" sz="7600" b="1" dirty="0">
                <a:solidFill>
                  <a:schemeClr val="bg1"/>
                </a:solidFill>
              </a:rPr>
              <a:t>, as related to both academic and personal growth, must focus on the following while in your high school years:</a:t>
            </a:r>
          </a:p>
          <a:p>
            <a:pPr>
              <a:buNone/>
            </a:pPr>
            <a:endParaRPr lang="en-US" sz="3600" b="1" dirty="0">
              <a:solidFill>
                <a:schemeClr val="bg1"/>
              </a:solidFill>
            </a:endParaRPr>
          </a:p>
          <a:p>
            <a:pPr>
              <a:buNone/>
            </a:pPr>
            <a:r>
              <a:rPr lang="en-US" sz="7200" b="1" dirty="0">
                <a:solidFill>
                  <a:schemeClr val="bg1"/>
                </a:solidFill>
              </a:rPr>
              <a:t>	**  Become Increasingly More </a:t>
            </a:r>
            <a:r>
              <a:rPr lang="en-US" sz="7200" b="1" dirty="0">
                <a:solidFill>
                  <a:schemeClr val="bg1"/>
                </a:solidFill>
                <a:latin typeface="Bodoni MT Black" pitchFamily="18" charset="0"/>
              </a:rPr>
              <a:t>RESPONSIBLE</a:t>
            </a:r>
          </a:p>
          <a:p>
            <a:pPr>
              <a:buNone/>
            </a:pPr>
            <a:r>
              <a:rPr lang="en-US" sz="7200" b="1" dirty="0">
                <a:solidFill>
                  <a:schemeClr val="bg1"/>
                </a:solidFill>
              </a:rPr>
              <a:t>	**  Learn to </a:t>
            </a:r>
            <a:r>
              <a:rPr lang="en-US" sz="7200" b="1" dirty="0">
                <a:solidFill>
                  <a:schemeClr val="bg1"/>
                </a:solidFill>
                <a:latin typeface="Bodoni MT Black" pitchFamily="18" charset="0"/>
              </a:rPr>
              <a:t>ADVOCATE</a:t>
            </a:r>
            <a:r>
              <a:rPr lang="en-US" sz="7200" b="1" dirty="0">
                <a:solidFill>
                  <a:schemeClr val="bg1"/>
                </a:solidFill>
              </a:rPr>
              <a:t>  for yourself</a:t>
            </a:r>
          </a:p>
          <a:p>
            <a:pPr>
              <a:buNone/>
            </a:pPr>
            <a:r>
              <a:rPr lang="en-US" sz="7200" b="1" dirty="0">
                <a:solidFill>
                  <a:schemeClr val="bg1"/>
                </a:solidFill>
              </a:rPr>
              <a:t>	**  Learn how to </a:t>
            </a:r>
            <a:r>
              <a:rPr lang="en-US" sz="7200" b="1" dirty="0">
                <a:solidFill>
                  <a:schemeClr val="bg1"/>
                </a:solidFill>
                <a:latin typeface="Bodoni MT Black" pitchFamily="18" charset="0"/>
              </a:rPr>
              <a:t>MANAGE</a:t>
            </a:r>
            <a:r>
              <a:rPr lang="en-US" sz="7200" b="1" dirty="0">
                <a:solidFill>
                  <a:schemeClr val="bg1"/>
                </a:solidFill>
              </a:rPr>
              <a:t> and overcome difficult situations</a:t>
            </a:r>
          </a:p>
          <a:p>
            <a:pPr>
              <a:buNone/>
            </a:pPr>
            <a:r>
              <a:rPr lang="en-US" sz="7200" b="1" dirty="0">
                <a:solidFill>
                  <a:schemeClr val="bg1"/>
                </a:solidFill>
              </a:rPr>
              <a:t>	**  Develop a sense of </a:t>
            </a:r>
            <a:r>
              <a:rPr lang="en-US" sz="7200" b="1" dirty="0">
                <a:solidFill>
                  <a:schemeClr val="bg1"/>
                </a:solidFill>
                <a:latin typeface="Bodoni MT Black" pitchFamily="18" charset="0"/>
              </a:rPr>
              <a:t>ACCOUNTABILITY</a:t>
            </a:r>
            <a:r>
              <a:rPr lang="en-US" sz="7200" b="1" dirty="0">
                <a:solidFill>
                  <a:schemeClr val="bg1"/>
                </a:solidFill>
              </a:rPr>
              <a:t> for both the good and bad</a:t>
            </a:r>
          </a:p>
          <a:p>
            <a:pPr>
              <a:buNone/>
            </a:pPr>
            <a:endParaRPr lang="en-US" sz="1600" b="1" dirty="0">
              <a:solidFill>
                <a:schemeClr val="bg1"/>
              </a:solidFill>
            </a:endParaRPr>
          </a:p>
          <a:p>
            <a:pPr algn="ctr">
              <a:buNone/>
            </a:pPr>
            <a:endParaRPr lang="en-US" sz="1050" b="1" dirty="0">
              <a:solidFill>
                <a:schemeClr val="bg1"/>
              </a:solidFill>
              <a:latin typeface="Impact" pitchFamily="34" charset="0"/>
            </a:endParaRPr>
          </a:p>
          <a:p>
            <a:pPr algn="ctr">
              <a:buNone/>
            </a:pPr>
            <a:endParaRPr lang="en-US" sz="3200" b="1" dirty="0">
              <a:solidFill>
                <a:schemeClr val="bg1"/>
              </a:solidFill>
              <a:latin typeface="Impact" pitchFamily="34" charset="0"/>
            </a:endParaRPr>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633" y="269035"/>
            <a:ext cx="6798734" cy="1303867"/>
          </a:xfrm>
        </p:spPr>
        <p:style>
          <a:lnRef idx="2">
            <a:schemeClr val="accent1"/>
          </a:lnRef>
          <a:fillRef idx="1">
            <a:schemeClr val="lt1"/>
          </a:fillRef>
          <a:effectRef idx="0">
            <a:schemeClr val="accent1"/>
          </a:effectRef>
          <a:fontRef idx="minor">
            <a:schemeClr val="dk1"/>
          </a:fontRef>
        </p:style>
        <p:txBody>
          <a:bodyPr/>
          <a:lstStyle/>
          <a:p>
            <a:r>
              <a:rPr lang="en-US" dirty="0"/>
              <a:t>ATTENDANCE POLICY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7848713"/>
              </p:ext>
            </p:extLst>
          </p:nvPr>
        </p:nvGraphicFramePr>
        <p:xfrm>
          <a:off x="533400" y="1560497"/>
          <a:ext cx="8153400" cy="4526280"/>
        </p:xfrm>
        <a:graphic>
          <a:graphicData uri="http://schemas.openxmlformats.org/drawingml/2006/table">
            <a:tbl>
              <a:tblPr firstRow="1" bandRow="1">
                <a:tableStyleId>{5C22544A-7EE6-4342-B048-85BDC9FD1C3A}</a:tableStyleId>
              </a:tblPr>
              <a:tblGrid>
                <a:gridCol w="4950278">
                  <a:extLst>
                    <a:ext uri="{9D8B030D-6E8A-4147-A177-3AD203B41FA5}">
                      <a16:colId xmlns:a16="http://schemas.microsoft.com/office/drawing/2014/main" val="20000"/>
                    </a:ext>
                  </a:extLst>
                </a:gridCol>
                <a:gridCol w="3203122">
                  <a:extLst>
                    <a:ext uri="{9D8B030D-6E8A-4147-A177-3AD203B41FA5}">
                      <a16:colId xmlns:a16="http://schemas.microsoft.com/office/drawing/2014/main" val="20001"/>
                    </a:ext>
                  </a:extLst>
                </a:gridCol>
              </a:tblGrid>
              <a:tr h="360571">
                <a:tc gridSpan="2">
                  <a:txBody>
                    <a:bodyPr/>
                    <a:lstStyle/>
                    <a:p>
                      <a:pPr algn="ctr">
                        <a:buNone/>
                      </a:pPr>
                      <a:r>
                        <a:rPr lang="en-US" sz="1800" b="1" dirty="0"/>
                        <a:t>QUESTION</a:t>
                      </a:r>
                    </a:p>
                  </a:txBody>
                  <a:tcPr/>
                </a:tc>
                <a:tc hMerge="1">
                  <a:txBody>
                    <a:bodyPr/>
                    <a:lstStyle/>
                    <a:p>
                      <a:pPr>
                        <a:buNone/>
                      </a:pPr>
                      <a:endParaRPr lang="en-US" dirty="0"/>
                    </a:p>
                  </a:txBody>
                  <a:tcPr/>
                </a:tc>
                <a:extLst>
                  <a:ext uri="{0D108BD9-81ED-4DB2-BD59-A6C34878D82A}">
                    <a16:rowId xmlns:a16="http://schemas.microsoft.com/office/drawing/2014/main" val="10000"/>
                  </a:ext>
                </a:extLst>
              </a:tr>
              <a:tr h="899434">
                <a:tc gridSpan="2">
                  <a:txBody>
                    <a:bodyPr/>
                    <a:lstStyle/>
                    <a:p>
                      <a:pPr>
                        <a:buNone/>
                      </a:pPr>
                      <a:r>
                        <a:rPr lang="en-US" sz="2800" b="1" dirty="0"/>
                        <a:t>What are my expectations if I am going to miss school?</a:t>
                      </a:r>
                    </a:p>
                  </a:txBody>
                  <a:tcPr>
                    <a:solidFill>
                      <a:schemeClr val="accent1">
                        <a:lumMod val="75000"/>
                      </a:schemeClr>
                    </a:solidFill>
                  </a:tcPr>
                </a:tc>
                <a:tc hMerge="1">
                  <a:txBody>
                    <a:bodyPr/>
                    <a:lstStyle/>
                    <a:p>
                      <a:pPr>
                        <a:buNone/>
                      </a:pPr>
                      <a:endParaRPr lang="en-US" dirty="0"/>
                    </a:p>
                  </a:txBody>
                  <a:tcPr>
                    <a:solidFill>
                      <a:schemeClr val="accent1">
                        <a:lumMod val="75000"/>
                      </a:schemeClr>
                    </a:solidFill>
                  </a:tcPr>
                </a:tc>
                <a:extLst>
                  <a:ext uri="{0D108BD9-81ED-4DB2-BD59-A6C34878D82A}">
                    <a16:rowId xmlns:a16="http://schemas.microsoft.com/office/drawing/2014/main" val="10001"/>
                  </a:ext>
                </a:extLst>
              </a:tr>
              <a:tr h="50774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ANSWER</a:t>
                      </a:r>
                    </a:p>
                    <a:p>
                      <a:pPr>
                        <a:buNone/>
                      </a:pPr>
                      <a:endParaRPr lang="en-US" sz="1100" b="1" dirty="0"/>
                    </a:p>
                  </a:txBody>
                  <a:tcPr>
                    <a:solidFill>
                      <a:schemeClr val="tx1"/>
                    </a:solidFill>
                  </a:tcPr>
                </a:tc>
                <a:tc hMerge="1">
                  <a:txBody>
                    <a:bodyPr/>
                    <a:lstStyle/>
                    <a:p>
                      <a:pPr>
                        <a:buNone/>
                      </a:pPr>
                      <a:endParaRPr lang="en-US" dirty="0"/>
                    </a:p>
                  </a:txBody>
                  <a:tcPr>
                    <a:solidFill>
                      <a:schemeClr val="accent1">
                        <a:lumMod val="75000"/>
                      </a:schemeClr>
                    </a:solidFill>
                  </a:tcPr>
                </a:tc>
                <a:extLst>
                  <a:ext uri="{0D108BD9-81ED-4DB2-BD59-A6C34878D82A}">
                    <a16:rowId xmlns:a16="http://schemas.microsoft.com/office/drawing/2014/main" val="10002"/>
                  </a:ext>
                </a:extLst>
              </a:tr>
              <a:tr h="899434">
                <a:tc gridSpan="2">
                  <a:txBody>
                    <a:bodyPr/>
                    <a:lstStyle/>
                    <a:p>
                      <a:pPr>
                        <a:buNone/>
                      </a:pPr>
                      <a:r>
                        <a:rPr lang="en-US" sz="2800" b="1" dirty="0"/>
                        <a:t>In order to be marked as </a:t>
                      </a:r>
                      <a:r>
                        <a:rPr lang="en-US" sz="2800" b="1" u="sng" dirty="0"/>
                        <a:t>EXCUSED</a:t>
                      </a:r>
                      <a:r>
                        <a:rPr lang="en-US" sz="2800" b="1" dirty="0"/>
                        <a:t> -- your Parents must submit either a:</a:t>
                      </a:r>
                    </a:p>
                  </a:txBody>
                  <a:tcPr>
                    <a:solidFill>
                      <a:schemeClr val="accent1">
                        <a:lumMod val="75000"/>
                      </a:schemeClr>
                    </a:solidFill>
                  </a:tcPr>
                </a:tc>
                <a:tc hMerge="1">
                  <a:txBody>
                    <a:bodyPr/>
                    <a:lstStyle/>
                    <a:p>
                      <a:endParaRPr lang="en-US"/>
                    </a:p>
                  </a:txBody>
                  <a:tcPr/>
                </a:tc>
                <a:extLst>
                  <a:ext uri="{0D108BD9-81ED-4DB2-BD59-A6C34878D82A}">
                    <a16:rowId xmlns:a16="http://schemas.microsoft.com/office/drawing/2014/main" val="10003"/>
                  </a:ext>
                </a:extLst>
              </a:tr>
              <a:tr h="1392672">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b="1" u="sng" dirty="0"/>
                        <a:t>NOTE</a:t>
                      </a:r>
                      <a:r>
                        <a:rPr lang="en-US" dirty="0"/>
                        <a:t> </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b="1" u="sng" dirty="0"/>
                        <a:t>EMAIL</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b="1" u="sng" dirty="0"/>
                        <a:t>REPORT</a:t>
                      </a:r>
                      <a:r>
                        <a:rPr lang="en-US" b="1" u="sng" baseline="0" dirty="0"/>
                        <a:t> ON WWW. PCSB.ORG/PHUHS</a:t>
                      </a:r>
                      <a:endParaRPr lang="en-US" b="1" u="sng" dirty="0"/>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b="1" u="sng" dirty="0"/>
                        <a:t>PHONE CALL </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dirty="0"/>
                        <a:t>must be submitted to grade level secretary </a:t>
                      </a:r>
                    </a:p>
                    <a:p>
                      <a:endParaRPr lang="en-US" dirty="0"/>
                    </a:p>
                  </a:txBody>
                  <a:tcPr>
                    <a:solidFill>
                      <a:schemeClr val="accent1">
                        <a:lumMod val="60000"/>
                        <a:lumOff val="40000"/>
                      </a:schemeClr>
                    </a:solidFill>
                  </a:tcPr>
                </a:tc>
                <a:tc>
                  <a:txBody>
                    <a:bodyPr/>
                    <a:lstStyle/>
                    <a:p>
                      <a:pPr lvl="0">
                        <a:buFont typeface="Wingdings" pitchFamily="2" charset="2"/>
                        <a:buChar char="Ø"/>
                      </a:pPr>
                      <a:r>
                        <a:rPr lang="en-US" baseline="0" dirty="0"/>
                        <a:t>ASK For 9</a:t>
                      </a:r>
                      <a:r>
                        <a:rPr lang="en-US" baseline="30000" dirty="0"/>
                        <a:t>th</a:t>
                      </a:r>
                      <a:r>
                        <a:rPr lang="en-US" baseline="0" dirty="0"/>
                        <a:t> Grade Clerk, Ms. Redfield</a:t>
                      </a:r>
                    </a:p>
                    <a:p>
                      <a:pPr lvl="0">
                        <a:buFont typeface="Wingdings" pitchFamily="2" charset="2"/>
                        <a:buChar char="Ø"/>
                      </a:pPr>
                      <a:r>
                        <a:rPr lang="en-US" baseline="0" dirty="0"/>
                        <a:t>(727) 669-1131 ext.  2036 </a:t>
                      </a:r>
                      <a:endParaRPr lang="en-US" dirty="0"/>
                    </a:p>
                  </a:txBody>
                  <a:tcPr>
                    <a:solidFill>
                      <a:schemeClr val="accent1">
                        <a:lumMod val="60000"/>
                        <a:lumOff val="40000"/>
                      </a:scheme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762000"/>
            <a:ext cx="6723821" cy="1905000"/>
          </a:xfrm>
        </p:spPr>
        <p:style>
          <a:lnRef idx="1">
            <a:schemeClr val="accent4"/>
          </a:lnRef>
          <a:fillRef idx="3">
            <a:schemeClr val="accent4"/>
          </a:fillRef>
          <a:effectRef idx="2">
            <a:schemeClr val="accent4"/>
          </a:effectRef>
          <a:fontRef idx="minor">
            <a:schemeClr val="lt1"/>
          </a:fontRef>
        </p:style>
        <p:txBody>
          <a:bodyPr>
            <a:normAutofit/>
          </a:bodyPr>
          <a:lstStyle/>
          <a:p>
            <a:r>
              <a:rPr lang="en-US" sz="4800" dirty="0"/>
              <a:t>COLLEGE ACADEMIC EXPECTATION</a:t>
            </a:r>
          </a:p>
        </p:txBody>
      </p:sp>
      <p:sp>
        <p:nvSpPr>
          <p:cNvPr id="3" name="Content Placeholder 2"/>
          <p:cNvSpPr>
            <a:spLocks noGrp="1"/>
          </p:cNvSpPr>
          <p:nvPr>
            <p:ph idx="1"/>
          </p:nvPr>
        </p:nvSpPr>
        <p:spPr>
          <a:xfrm>
            <a:off x="381000" y="6019800"/>
            <a:ext cx="7620000" cy="594360"/>
          </a:xfrm>
        </p:spPr>
        <p:txBody>
          <a:bodyPr/>
          <a:lstStyle/>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20EF0FCE-DBBC-4CAE-B26F-8936EC84E65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67000" y="2828891"/>
            <a:ext cx="3611136" cy="3290146"/>
          </a:xfrm>
          <a:prstGeom prst="rect">
            <a:avLst/>
          </a:prstGeom>
        </p:spPr>
      </p:pic>
      <p:sp>
        <p:nvSpPr>
          <p:cNvPr id="6" name="TextBox 5">
            <a:extLst>
              <a:ext uri="{FF2B5EF4-FFF2-40B4-BE49-F238E27FC236}">
                <a16:creationId xmlns:a16="http://schemas.microsoft.com/office/drawing/2014/main" id="{7047BA14-2130-431D-9409-11CBA150ECAF}"/>
              </a:ext>
            </a:extLst>
          </p:cNvPr>
          <p:cNvSpPr txBox="1"/>
          <p:nvPr/>
        </p:nvSpPr>
        <p:spPr>
          <a:xfrm>
            <a:off x="2895600" y="7032406"/>
            <a:ext cx="3611136" cy="230832"/>
          </a:xfrm>
          <a:prstGeom prst="rect">
            <a:avLst/>
          </a:prstGeom>
          <a:noFill/>
        </p:spPr>
        <p:txBody>
          <a:bodyPr wrap="square" rtlCol="0">
            <a:spAutoFit/>
          </a:bodyPr>
          <a:lstStyle/>
          <a:p>
            <a:r>
              <a:rPr lang="en-US" sz="900">
                <a:hlinkClick r:id="rId3" tooltip="http://shootingparrots.co.uk/2016/04/24/sunday-round-up-15/"/>
              </a:rPr>
              <a:t>This Photo</a:t>
            </a:r>
            <a:r>
              <a:rPr lang="en-US" sz="900"/>
              <a:t> by Unknown Author is licensed under </a:t>
            </a:r>
            <a:r>
              <a:rPr lang="en-US" sz="900">
                <a:hlinkClick r:id="rId4" tooltip="https://creativecommons.org/licenses/by-nc-sa/3.0/"/>
              </a:rPr>
              <a:t>CC BY-SA-NC</a:t>
            </a:r>
            <a:endParaRPr lang="en-US" sz="9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633" y="164154"/>
            <a:ext cx="6798734" cy="1303867"/>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US" dirty="0"/>
              <a:t>COLLEGE/UNIVERSITY</a:t>
            </a:r>
            <a:br>
              <a:rPr lang="en-US" dirty="0"/>
            </a:br>
            <a:r>
              <a:rPr lang="en-US" dirty="0"/>
              <a:t>CRITERIA</a:t>
            </a:r>
          </a:p>
        </p:txBody>
      </p:sp>
      <p:sp>
        <p:nvSpPr>
          <p:cNvPr id="3" name="Content Placeholder 2"/>
          <p:cNvSpPr>
            <a:spLocks noGrp="1"/>
          </p:cNvSpPr>
          <p:nvPr>
            <p:ph idx="1"/>
          </p:nvPr>
        </p:nvSpPr>
        <p:spPr>
          <a:xfrm>
            <a:off x="1828800" y="1676400"/>
            <a:ext cx="5334000" cy="914400"/>
          </a:xfrm>
        </p:spPr>
        <p:style>
          <a:lnRef idx="0">
            <a:schemeClr val="accent2"/>
          </a:lnRef>
          <a:fillRef idx="3">
            <a:schemeClr val="accent2"/>
          </a:fillRef>
          <a:effectRef idx="3">
            <a:schemeClr val="accent2"/>
          </a:effectRef>
          <a:fontRef idx="minor">
            <a:schemeClr val="lt1"/>
          </a:fontRef>
        </p:style>
        <p:txBody>
          <a:bodyPr>
            <a:normAutofit/>
          </a:bodyPr>
          <a:lstStyle/>
          <a:p>
            <a:pPr algn="ctr">
              <a:buNone/>
            </a:pPr>
            <a:r>
              <a:rPr lang="en-US" sz="1700" dirty="0">
                <a:solidFill>
                  <a:schemeClr val="bg1"/>
                </a:solidFill>
                <a:latin typeface="Arial Black" pitchFamily="34" charset="0"/>
              </a:rPr>
              <a:t>Seeking Well-Rounded Student w/ Major Emphasis on the “Big Three”</a:t>
            </a:r>
            <a:endParaRPr lang="en-US" sz="1700" u="sng" dirty="0">
              <a:solidFill>
                <a:schemeClr val="bg1"/>
              </a:solidFill>
              <a:latin typeface="Arial Black" pitchFamily="34" charset="0"/>
            </a:endParaRPr>
          </a:p>
          <a:p>
            <a:pPr algn="ctr">
              <a:buNone/>
            </a:pPr>
            <a:endParaRPr lang="en-US" sz="1700" u="sng" dirty="0">
              <a:solidFill>
                <a:schemeClr val="bg1"/>
              </a:solidFill>
              <a:latin typeface="Arial Black" pitchFamily="34" charset="0"/>
            </a:endParaRPr>
          </a:p>
          <a:p>
            <a:pPr algn="ctr">
              <a:buNone/>
            </a:pPr>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val="1814434669"/>
              </p:ext>
            </p:extLst>
          </p:nvPr>
        </p:nvGraphicFramePr>
        <p:xfrm>
          <a:off x="647700" y="2895600"/>
          <a:ext cx="7848600" cy="3230881"/>
        </p:xfrm>
        <a:graphic>
          <a:graphicData uri="http://schemas.openxmlformats.org/drawingml/2006/table">
            <a:tbl>
              <a:tblPr firstRow="1" bandRow="1">
                <a:tableStyleId>{5C22544A-7EE6-4342-B048-85BDC9FD1C3A}</a:tableStyleId>
              </a:tblPr>
              <a:tblGrid>
                <a:gridCol w="1944149">
                  <a:extLst>
                    <a:ext uri="{9D8B030D-6E8A-4147-A177-3AD203B41FA5}">
                      <a16:colId xmlns:a16="http://schemas.microsoft.com/office/drawing/2014/main" val="20000"/>
                    </a:ext>
                  </a:extLst>
                </a:gridCol>
                <a:gridCol w="2304177">
                  <a:extLst>
                    <a:ext uri="{9D8B030D-6E8A-4147-A177-3AD203B41FA5}">
                      <a16:colId xmlns:a16="http://schemas.microsoft.com/office/drawing/2014/main" val="20001"/>
                    </a:ext>
                  </a:extLst>
                </a:gridCol>
                <a:gridCol w="3600274">
                  <a:extLst>
                    <a:ext uri="{9D8B030D-6E8A-4147-A177-3AD203B41FA5}">
                      <a16:colId xmlns:a16="http://schemas.microsoft.com/office/drawing/2014/main" val="20002"/>
                    </a:ext>
                  </a:extLst>
                </a:gridCol>
              </a:tblGrid>
              <a:tr h="706756">
                <a:tc>
                  <a:txBody>
                    <a:bodyPr/>
                    <a:lstStyle/>
                    <a:p>
                      <a:pPr algn="ctr"/>
                      <a:r>
                        <a:rPr lang="en-US" u="sng" dirty="0">
                          <a:effectLst>
                            <a:outerShdw blurRad="38100" dist="38100" dir="2700000" algn="tl">
                              <a:srgbClr val="000000">
                                <a:alpha val="43137"/>
                              </a:srgbClr>
                            </a:outerShdw>
                          </a:effectLst>
                        </a:rPr>
                        <a:t>THE</a:t>
                      </a:r>
                      <a:r>
                        <a:rPr lang="en-US" u="sng" baseline="0" dirty="0">
                          <a:effectLst>
                            <a:outerShdw blurRad="38100" dist="38100" dir="2700000" algn="tl">
                              <a:srgbClr val="000000">
                                <a:alpha val="43137"/>
                              </a:srgbClr>
                            </a:outerShdw>
                          </a:effectLst>
                        </a:rPr>
                        <a:t> BIG THREE</a:t>
                      </a:r>
                    </a:p>
                  </a:txBody>
                  <a:tcPr/>
                </a:tc>
                <a:tc>
                  <a:txBody>
                    <a:bodyPr/>
                    <a:lstStyle/>
                    <a:p>
                      <a:pPr algn="ctr"/>
                      <a:r>
                        <a:rPr lang="en-US" u="sng" dirty="0">
                          <a:effectLst>
                            <a:outerShdw blurRad="38100" dist="38100" dir="2700000" algn="tl">
                              <a:srgbClr val="000000">
                                <a:alpha val="43137"/>
                              </a:srgbClr>
                            </a:outerShdw>
                          </a:effectLst>
                        </a:rPr>
                        <a:t>SPECIFIC REQUIREMENTS</a:t>
                      </a:r>
                    </a:p>
                  </a:txBody>
                  <a:tcPr/>
                </a:tc>
                <a:tc>
                  <a:txBody>
                    <a:bodyPr/>
                    <a:lstStyle/>
                    <a:p>
                      <a:pPr algn="ctr"/>
                      <a:r>
                        <a:rPr lang="en-US" u="sng" dirty="0">
                          <a:effectLst>
                            <a:outerShdw blurRad="38100" dist="38100" dir="2700000" algn="tl">
                              <a:srgbClr val="000000">
                                <a:alpha val="43137"/>
                              </a:srgbClr>
                            </a:outerShdw>
                          </a:effectLst>
                        </a:rPr>
                        <a:t>HIGH</a:t>
                      </a:r>
                      <a:r>
                        <a:rPr lang="en-US" u="sng" baseline="0" dirty="0">
                          <a:effectLst>
                            <a:outerShdw blurRad="38100" dist="38100" dir="2700000" algn="tl">
                              <a:srgbClr val="000000">
                                <a:alpha val="43137"/>
                              </a:srgbClr>
                            </a:outerShdw>
                          </a:effectLst>
                        </a:rPr>
                        <a:t> SCHOOL GPA</a:t>
                      </a:r>
                      <a:endParaRPr lang="en-US" u="sng"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0"/>
                  </a:ext>
                </a:extLst>
              </a:tr>
              <a:tr h="2524125">
                <a:tc>
                  <a:txBody>
                    <a:bodyPr/>
                    <a:lstStyle/>
                    <a:p>
                      <a:pPr marL="342900" indent="-342900">
                        <a:buAutoNum type="arabicPeriod"/>
                      </a:pPr>
                      <a:r>
                        <a:rPr lang="en-US" baseline="0" dirty="0"/>
                        <a:t>HIGH GPA</a:t>
                      </a:r>
                    </a:p>
                    <a:p>
                      <a:pPr marL="342900" indent="-342900">
                        <a:buAutoNum type="arabicPeriod"/>
                      </a:pPr>
                      <a:r>
                        <a:rPr lang="en-US" baseline="0" dirty="0"/>
                        <a:t>RIGOR OF CURRICULUM</a:t>
                      </a:r>
                    </a:p>
                    <a:p>
                      <a:pPr marL="342900" indent="-342900">
                        <a:buAutoNum type="arabicPeriod"/>
                      </a:pPr>
                      <a:r>
                        <a:rPr lang="en-US" baseline="0" dirty="0"/>
                        <a:t>HIGH SAT/ACT SCORES</a:t>
                      </a:r>
                      <a:endParaRPr lang="en-US" dirty="0"/>
                    </a:p>
                  </a:txBody>
                  <a:tcPr/>
                </a:tc>
                <a:tc>
                  <a:txBody>
                    <a:bodyPr/>
                    <a:lstStyle/>
                    <a:p>
                      <a:pPr marL="342900" indent="-342900">
                        <a:buAutoNum type="arabicPeriod"/>
                      </a:pPr>
                      <a:r>
                        <a:rPr lang="en-US" dirty="0"/>
                        <a:t>MATH</a:t>
                      </a:r>
                      <a:r>
                        <a:rPr lang="en-US" baseline="0" dirty="0"/>
                        <a:t> (Algebra II)*</a:t>
                      </a:r>
                    </a:p>
                    <a:p>
                      <a:pPr marL="342900" indent="-342900">
                        <a:buAutoNum type="arabicPeriod"/>
                      </a:pPr>
                      <a:r>
                        <a:rPr lang="en-US" baseline="0" dirty="0"/>
                        <a:t>FOREIGN LANG (2 Years)*</a:t>
                      </a:r>
                    </a:p>
                    <a:p>
                      <a:pPr marL="342900" indent="-342900">
                        <a:buAutoNum type="arabicPeriod"/>
                      </a:pPr>
                      <a:endParaRPr lang="en-US" b="1" baseline="0" dirty="0"/>
                    </a:p>
                    <a:p>
                      <a:pPr marL="342900" indent="-342900">
                        <a:buNone/>
                      </a:pPr>
                      <a:r>
                        <a:rPr lang="en-US" b="1" baseline="0" dirty="0"/>
                        <a:t>* Minimum Requirements</a:t>
                      </a:r>
                      <a:endParaRPr lang="en-US" b="1" dirty="0"/>
                    </a:p>
                  </a:txBody>
                  <a:tcPr/>
                </a:tc>
                <a:tc>
                  <a:txBody>
                    <a:bodyPr/>
                    <a:lstStyle/>
                    <a:p>
                      <a:pPr marL="342900" indent="-342900">
                        <a:buAutoNum type="arabicPeriod"/>
                      </a:pPr>
                      <a:r>
                        <a:rPr lang="en-US" dirty="0"/>
                        <a:t>ALL</a:t>
                      </a:r>
                      <a:r>
                        <a:rPr lang="en-US" baseline="0" dirty="0"/>
                        <a:t> State Universities</a:t>
                      </a:r>
                    </a:p>
                    <a:p>
                      <a:pPr marL="800100" lvl="1" indent="-342900">
                        <a:buFont typeface="Wingdings" pitchFamily="2" charset="2"/>
                        <a:buChar char="Ø"/>
                      </a:pPr>
                      <a:r>
                        <a:rPr lang="en-US" baseline="0" dirty="0"/>
                        <a:t>3.3 High School GPA or above of all incoming Freshman College Students</a:t>
                      </a:r>
                    </a:p>
                    <a:p>
                      <a:pPr marL="342900" lvl="0" indent="-342900">
                        <a:buFont typeface="+mj-lt"/>
                        <a:buAutoNum type="arabicPeriod"/>
                      </a:pPr>
                      <a:r>
                        <a:rPr lang="en-US" baseline="0" dirty="0"/>
                        <a:t>Grades earned in 9</a:t>
                      </a:r>
                      <a:r>
                        <a:rPr lang="en-US" baseline="30000" dirty="0"/>
                        <a:t>th</a:t>
                      </a:r>
                      <a:r>
                        <a:rPr lang="en-US" baseline="0" dirty="0"/>
                        <a:t> grade are vitally important in earning a competitive  GPA (3.0 on low end of competitive.</a:t>
                      </a:r>
                      <a:endParaRPr lang="en-US"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556CD-E046-4541-AA96-BF7414B3E54D}"/>
              </a:ext>
            </a:extLst>
          </p:cNvPr>
          <p:cNvSpPr>
            <a:spLocks noGrp="1"/>
          </p:cNvSpPr>
          <p:nvPr>
            <p:ph type="title"/>
          </p:nvPr>
        </p:nvSpPr>
        <p:spPr/>
        <p:txBody>
          <a:bodyPr/>
          <a:lstStyle/>
          <a:p>
            <a:r>
              <a:rPr lang="en-US" dirty="0">
                <a:latin typeface="Arial Black" panose="020B0A04020102020204" pitchFamily="34" charset="0"/>
              </a:rPr>
              <a:t>Naviance </a:t>
            </a:r>
            <a:endParaRPr lang="en-US" dirty="0"/>
          </a:p>
        </p:txBody>
      </p:sp>
      <p:sp>
        <p:nvSpPr>
          <p:cNvPr id="3" name="Content Placeholder 2">
            <a:extLst>
              <a:ext uri="{FF2B5EF4-FFF2-40B4-BE49-F238E27FC236}">
                <a16:creationId xmlns:a16="http://schemas.microsoft.com/office/drawing/2014/main" id="{6BB6BFD3-8340-4064-A2E1-8ED40C0F3C32}"/>
              </a:ext>
            </a:extLst>
          </p:cNvPr>
          <p:cNvSpPr>
            <a:spLocks noGrp="1"/>
          </p:cNvSpPr>
          <p:nvPr>
            <p:ph idx="1"/>
          </p:nvPr>
        </p:nvSpPr>
        <p:spPr/>
        <p:txBody>
          <a:bodyPr>
            <a:normAutofit fontScale="62500" lnSpcReduction="20000"/>
          </a:bodyPr>
          <a:lstStyle/>
          <a:p>
            <a:pPr marL="0" indent="0">
              <a:buNone/>
            </a:pPr>
            <a:r>
              <a:rPr lang="en-US" dirty="0">
                <a:latin typeface="Lucida Bright" panose="02040602050505020304" pitchFamily="18" charset="0"/>
              </a:rPr>
              <a:t>Naviance is a customizable planning portal for students and families including self-discovery assessments, goal-setting, college research tools, and career exploration resources.</a:t>
            </a:r>
          </a:p>
          <a:p>
            <a:pPr marL="0" indent="0">
              <a:buNone/>
            </a:pPr>
            <a:r>
              <a:rPr lang="en-US" dirty="0">
                <a:latin typeface="Lucida Bright" panose="02040602050505020304" pitchFamily="18" charset="0"/>
              </a:rPr>
              <a:t>On Naviance, you can take a career interest inventory, complete a resume, search for colleges and explore a variety of post-secondary options.</a:t>
            </a:r>
          </a:p>
          <a:p>
            <a:r>
              <a:rPr lang="en-US" b="1" dirty="0">
                <a:latin typeface="Lucida Bright" panose="02040602050505020304" pitchFamily="18" charset="0"/>
              </a:rPr>
              <a:t>Introductory Naviance video</a:t>
            </a:r>
            <a:r>
              <a:rPr lang="en-US" dirty="0">
                <a:latin typeface="Lucida Bright" panose="02040602050505020304" pitchFamily="18" charset="0"/>
              </a:rPr>
              <a:t>:  </a:t>
            </a:r>
            <a:r>
              <a:rPr lang="en-US" u="sng" dirty="0">
                <a:latin typeface="Lucida Bright" panose="02040602050505020304" pitchFamily="18" charset="0"/>
                <a:hlinkClick r:id="rId2"/>
              </a:rPr>
              <a:t>https://www.screencast.com/t/tbcYt9eUkKg</a:t>
            </a:r>
            <a:endParaRPr lang="en-US" dirty="0">
              <a:latin typeface="Lucida Bright" panose="02040602050505020304" pitchFamily="18" charset="0"/>
            </a:endParaRPr>
          </a:p>
          <a:p>
            <a:r>
              <a:rPr lang="en-US" b="1" u="sng" dirty="0">
                <a:latin typeface="Lucida Bright" panose="02040602050505020304" pitchFamily="18" charset="0"/>
              </a:rPr>
              <a:t>Logging into Naviance</a:t>
            </a:r>
            <a:endParaRPr lang="en-US" dirty="0">
              <a:latin typeface="Lucida Bright" panose="02040602050505020304" pitchFamily="18" charset="0"/>
            </a:endParaRPr>
          </a:p>
          <a:p>
            <a:pPr lvl="1"/>
            <a:r>
              <a:rPr lang="en-US" dirty="0">
                <a:latin typeface="Lucida Bright" panose="02040602050505020304" pitchFamily="18" charset="0"/>
              </a:rPr>
              <a:t>Log into </a:t>
            </a:r>
            <a:r>
              <a:rPr lang="en-US" u="sng" dirty="0">
                <a:latin typeface="Lucida Bright" panose="02040602050505020304" pitchFamily="18" charset="0"/>
                <a:hlinkClick r:id="rId3"/>
              </a:rPr>
              <a:t>Clever</a:t>
            </a:r>
            <a:r>
              <a:rPr lang="en-US" dirty="0">
                <a:latin typeface="Lucida Bright" panose="02040602050505020304" pitchFamily="18" charset="0"/>
              </a:rPr>
              <a:t> and select the Naviance icon. You can also type “Naviance” into the search bar.</a:t>
            </a:r>
          </a:p>
          <a:p>
            <a:pPr lvl="1"/>
            <a:r>
              <a:rPr lang="en-US" dirty="0">
                <a:latin typeface="Lucida Bright" panose="02040602050505020304" pitchFamily="18" charset="0"/>
              </a:rPr>
              <a:t>Once you are in Naviance, scroll down to see your “Important To Dos and Tasks” and begin working on those. You can also click on “Planner” in the top tool bar and select “Tasks” to see what is required for you to work on.</a:t>
            </a:r>
          </a:p>
          <a:p>
            <a:endParaRPr lang="en-US" dirty="0"/>
          </a:p>
        </p:txBody>
      </p:sp>
    </p:spTree>
    <p:extLst>
      <p:ext uri="{BB962C8B-B14F-4D97-AF65-F5344CB8AC3E}">
        <p14:creationId xmlns:p14="http://schemas.microsoft.com/office/powerpoint/2010/main" val="1159243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09ACF-C407-4569-B952-CBA10C31ACCB}"/>
              </a:ext>
            </a:extLst>
          </p:cNvPr>
          <p:cNvSpPr>
            <a:spLocks noGrp="1"/>
          </p:cNvSpPr>
          <p:nvPr>
            <p:ph type="title"/>
          </p:nvPr>
        </p:nvSpPr>
        <p:spPr/>
        <p:txBody>
          <a:bodyPr/>
          <a:lstStyle/>
          <a:p>
            <a:r>
              <a:rPr lang="en-US" dirty="0">
                <a:latin typeface="Arial Black" panose="020B0A04020102020204" pitchFamily="34" charset="0"/>
              </a:rPr>
              <a:t>Naviance Tasks</a:t>
            </a:r>
            <a:endParaRPr lang="en-US" dirty="0"/>
          </a:p>
        </p:txBody>
      </p:sp>
      <p:sp>
        <p:nvSpPr>
          <p:cNvPr id="3" name="Content Placeholder 2">
            <a:extLst>
              <a:ext uri="{FF2B5EF4-FFF2-40B4-BE49-F238E27FC236}">
                <a16:creationId xmlns:a16="http://schemas.microsoft.com/office/drawing/2014/main" id="{ED3F7008-1F32-4377-B64D-756997348C5D}"/>
              </a:ext>
            </a:extLst>
          </p:cNvPr>
          <p:cNvSpPr>
            <a:spLocks noGrp="1"/>
          </p:cNvSpPr>
          <p:nvPr>
            <p:ph idx="1"/>
          </p:nvPr>
        </p:nvSpPr>
        <p:spPr/>
        <p:txBody>
          <a:bodyPr>
            <a:normAutofit/>
          </a:bodyPr>
          <a:lstStyle/>
          <a:p>
            <a:r>
              <a:rPr lang="en-US" b="1" dirty="0"/>
              <a:t>Transition to High School Survey</a:t>
            </a:r>
            <a:endParaRPr lang="en-US" dirty="0"/>
          </a:p>
          <a:p>
            <a:r>
              <a:rPr lang="en-US" b="1" dirty="0"/>
              <a:t>4 Year Plan Review</a:t>
            </a:r>
            <a:endParaRPr lang="en-US" dirty="0"/>
          </a:p>
          <a:p>
            <a:r>
              <a:rPr lang="en-US" b="1" dirty="0"/>
              <a:t>Understanding My Personality Type and How It Connects to My Post-Secondary options	</a:t>
            </a:r>
          </a:p>
          <a:p>
            <a:pPr lvl="1"/>
            <a:r>
              <a:rPr lang="en-US" dirty="0"/>
              <a:t>These tasks will provide a reminder of Naviance, its purpose, and how they will use it throughout the course of their high school career. Students will identify their thoughts and feelings about transitioning to high school.</a:t>
            </a:r>
          </a:p>
          <a:p>
            <a:endParaRPr lang="en-US" dirty="0"/>
          </a:p>
        </p:txBody>
      </p:sp>
    </p:spTree>
    <p:extLst>
      <p:ext uri="{BB962C8B-B14F-4D97-AF65-F5344CB8AC3E}">
        <p14:creationId xmlns:p14="http://schemas.microsoft.com/office/powerpoint/2010/main" val="3554921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04772"/>
            <a:ext cx="6705599" cy="2824228"/>
          </a:xfrm>
        </p:spPr>
        <p:style>
          <a:lnRef idx="3">
            <a:schemeClr val="lt1"/>
          </a:lnRef>
          <a:fillRef idx="1">
            <a:schemeClr val="accent1"/>
          </a:fillRef>
          <a:effectRef idx="1">
            <a:schemeClr val="accent1"/>
          </a:effectRef>
          <a:fontRef idx="minor">
            <a:schemeClr val="lt1"/>
          </a:fontRef>
        </p:style>
        <p:txBody>
          <a:bodyPr>
            <a:normAutofit/>
          </a:bodyPr>
          <a:lstStyle/>
          <a:p>
            <a:r>
              <a:rPr lang="en-US" sz="7200" dirty="0"/>
              <a:t>BRIGHT FUTURES</a:t>
            </a:r>
          </a:p>
        </p:txBody>
      </p:sp>
      <p:sp>
        <p:nvSpPr>
          <p:cNvPr id="3" name="Content Placeholder 2"/>
          <p:cNvSpPr>
            <a:spLocks noGrp="1"/>
          </p:cNvSpPr>
          <p:nvPr>
            <p:ph idx="1"/>
          </p:nvPr>
        </p:nvSpPr>
        <p:spPr>
          <a:xfrm>
            <a:off x="381000" y="6019800"/>
            <a:ext cx="7620000" cy="594360"/>
          </a:xfrm>
        </p:spPr>
        <p:txBody>
          <a:bodyPr/>
          <a:lstStyle/>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853476F0-6222-4935-A653-D45F9A18FD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005595"/>
            <a:ext cx="3352800" cy="1765808"/>
          </a:xfrm>
          <a:prstGeom prst="rect">
            <a:avLst/>
          </a:prstGeom>
        </p:spPr>
      </p:pic>
      <p:sp>
        <p:nvSpPr>
          <p:cNvPr id="6" name="Rectangle 5">
            <a:extLst>
              <a:ext uri="{FF2B5EF4-FFF2-40B4-BE49-F238E27FC236}">
                <a16:creationId xmlns:a16="http://schemas.microsoft.com/office/drawing/2014/main" id="{88B9AAD3-CE18-4B0E-9428-FF3C83D0E12A}"/>
              </a:ext>
            </a:extLst>
          </p:cNvPr>
          <p:cNvSpPr/>
          <p:nvPr/>
        </p:nvSpPr>
        <p:spPr>
          <a:xfrm>
            <a:off x="4040372" y="4565333"/>
            <a:ext cx="4572000" cy="646331"/>
          </a:xfrm>
          <a:prstGeom prst="rect">
            <a:avLst/>
          </a:prstGeom>
        </p:spPr>
        <p:txBody>
          <a:bodyPr>
            <a:spAutoFit/>
          </a:bodyPr>
          <a:lstStyle/>
          <a:p>
            <a:r>
              <a:rPr lang="en-US" dirty="0">
                <a:hlinkClick r:id="rId3"/>
              </a:rPr>
              <a:t>http://www.floridastudentfinancialaid.org/SSFAD/bf/</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p:spPr>
        <p:style>
          <a:lnRef idx="3">
            <a:schemeClr val="lt1"/>
          </a:lnRef>
          <a:fillRef idx="1">
            <a:schemeClr val="accent1"/>
          </a:fillRef>
          <a:effectRef idx="1">
            <a:schemeClr val="accent1"/>
          </a:effectRef>
          <a:fontRef idx="minor">
            <a:schemeClr val="lt1"/>
          </a:fontRef>
        </p:style>
        <p:txBody>
          <a:bodyPr>
            <a:normAutofit fontScale="90000"/>
          </a:bodyPr>
          <a:lstStyle/>
          <a:p>
            <a:r>
              <a:rPr lang="en-US" dirty="0"/>
              <a:t>BRIGHT FUTURES</a:t>
            </a:r>
            <a:br>
              <a:rPr lang="en-US" dirty="0"/>
            </a:br>
            <a:r>
              <a:rPr lang="en-US" dirty="0"/>
              <a:t>SCHOLARSHIP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6387237"/>
              </p:ext>
            </p:extLst>
          </p:nvPr>
        </p:nvGraphicFramePr>
        <p:xfrm>
          <a:off x="609600" y="1676400"/>
          <a:ext cx="8077200" cy="4686300"/>
        </p:xfrm>
        <a:graphic>
          <a:graphicData uri="http://schemas.openxmlformats.org/drawingml/2006/table">
            <a:tbl>
              <a:tblPr firstRow="1" bandRow="1">
                <a:tableStyleId>{5C22544A-7EE6-4342-B048-85BDC9FD1C3A}</a:tableStyleId>
              </a:tblPr>
              <a:tblGrid>
                <a:gridCol w="2767189">
                  <a:extLst>
                    <a:ext uri="{9D8B030D-6E8A-4147-A177-3AD203B41FA5}">
                      <a16:colId xmlns:a16="http://schemas.microsoft.com/office/drawing/2014/main" val="20000"/>
                    </a:ext>
                  </a:extLst>
                </a:gridCol>
                <a:gridCol w="2617611">
                  <a:extLst>
                    <a:ext uri="{9D8B030D-6E8A-4147-A177-3AD203B41FA5}">
                      <a16:colId xmlns:a16="http://schemas.microsoft.com/office/drawing/2014/main" val="20001"/>
                    </a:ext>
                  </a:extLst>
                </a:gridCol>
                <a:gridCol w="2692400">
                  <a:extLst>
                    <a:ext uri="{9D8B030D-6E8A-4147-A177-3AD203B41FA5}">
                      <a16:colId xmlns:a16="http://schemas.microsoft.com/office/drawing/2014/main" val="20002"/>
                    </a:ext>
                  </a:extLst>
                </a:gridCol>
              </a:tblGrid>
              <a:tr h="371856">
                <a:tc>
                  <a:txBody>
                    <a:bodyPr/>
                    <a:lstStyle/>
                    <a:p>
                      <a:pPr algn="ctr"/>
                      <a:r>
                        <a:rPr lang="en-US" dirty="0"/>
                        <a:t>ACADEMIC</a:t>
                      </a:r>
                    </a:p>
                  </a:txBody>
                  <a:tcPr/>
                </a:tc>
                <a:tc>
                  <a:txBody>
                    <a:bodyPr/>
                    <a:lstStyle/>
                    <a:p>
                      <a:pPr algn="ctr"/>
                      <a:r>
                        <a:rPr lang="en-US" dirty="0"/>
                        <a:t>MEDALLION</a:t>
                      </a:r>
                    </a:p>
                  </a:txBody>
                  <a:tcPr/>
                </a:tc>
                <a:tc>
                  <a:txBody>
                    <a:bodyPr/>
                    <a:lstStyle/>
                    <a:p>
                      <a:pPr algn="ctr"/>
                      <a:r>
                        <a:rPr lang="en-US" dirty="0"/>
                        <a:t>GOLD SEAL</a:t>
                      </a:r>
                    </a:p>
                  </a:txBody>
                  <a:tcPr/>
                </a:tc>
                <a:extLst>
                  <a:ext uri="{0D108BD9-81ED-4DB2-BD59-A6C34878D82A}">
                    <a16:rowId xmlns:a16="http://schemas.microsoft.com/office/drawing/2014/main" val="10000"/>
                  </a:ext>
                </a:extLst>
              </a:tr>
              <a:tr h="371856">
                <a:tc>
                  <a:txBody>
                    <a:bodyPr/>
                    <a:lstStyle/>
                    <a:p>
                      <a:r>
                        <a:rPr lang="en-US" b="1" dirty="0"/>
                        <a:t>3.5</a:t>
                      </a:r>
                    </a:p>
                  </a:txBody>
                  <a:tcPr/>
                </a:tc>
                <a:tc>
                  <a:txBody>
                    <a:bodyPr/>
                    <a:lstStyle/>
                    <a:p>
                      <a:r>
                        <a:rPr lang="en-US" b="1" dirty="0"/>
                        <a:t>3.0</a:t>
                      </a:r>
                    </a:p>
                  </a:txBody>
                  <a:tcPr/>
                </a:tc>
                <a:tc>
                  <a:txBody>
                    <a:bodyPr/>
                    <a:lstStyle/>
                    <a:p>
                      <a:r>
                        <a:rPr lang="en-US" b="1" dirty="0"/>
                        <a:t>3.0/3.5</a:t>
                      </a:r>
                    </a:p>
                  </a:txBody>
                  <a:tcPr/>
                </a:tc>
                <a:extLst>
                  <a:ext uri="{0D108BD9-81ED-4DB2-BD59-A6C34878D82A}">
                    <a16:rowId xmlns:a16="http://schemas.microsoft.com/office/drawing/2014/main" val="10001"/>
                  </a:ext>
                </a:extLst>
              </a:tr>
              <a:tr h="929640">
                <a:tc>
                  <a:txBody>
                    <a:bodyPr/>
                    <a:lstStyle/>
                    <a:p>
                      <a:r>
                        <a:rPr lang="en-US" b="1" dirty="0"/>
                        <a:t>SAT:</a:t>
                      </a:r>
                      <a:r>
                        <a:rPr lang="en-US" b="1" baseline="0" dirty="0"/>
                        <a:t>  1330</a:t>
                      </a:r>
                    </a:p>
                    <a:p>
                      <a:r>
                        <a:rPr lang="en-US" b="1" baseline="0" dirty="0"/>
                        <a:t>ACT:  29</a:t>
                      </a:r>
                      <a:endParaRPr lang="en-US" b="1" dirty="0"/>
                    </a:p>
                  </a:txBody>
                  <a:tcPr/>
                </a:tc>
                <a:tc>
                  <a:txBody>
                    <a:bodyPr/>
                    <a:lstStyle/>
                    <a:p>
                      <a:r>
                        <a:rPr lang="en-US" b="1" dirty="0"/>
                        <a:t>SAT:  1210</a:t>
                      </a:r>
                    </a:p>
                    <a:p>
                      <a:r>
                        <a:rPr lang="en-US" b="1" dirty="0"/>
                        <a:t>ACT:  25</a:t>
                      </a:r>
                    </a:p>
                  </a:txBody>
                  <a:tcPr/>
                </a:tc>
                <a:tc>
                  <a:txBody>
                    <a:bodyPr/>
                    <a:lstStyle/>
                    <a:p>
                      <a:r>
                        <a:rPr lang="en-US" b="1" dirty="0"/>
                        <a:t>SAT: 24R, 25W, 24M</a:t>
                      </a:r>
                    </a:p>
                    <a:p>
                      <a:r>
                        <a:rPr lang="en-US" b="1" dirty="0"/>
                        <a:t>ACT: 17E,</a:t>
                      </a:r>
                      <a:r>
                        <a:rPr lang="en-US" b="1" baseline="0" dirty="0"/>
                        <a:t> 19R, 19M</a:t>
                      </a:r>
                      <a:endParaRPr lang="en-US" b="1" dirty="0"/>
                    </a:p>
                    <a:p>
                      <a:r>
                        <a:rPr lang="en-US" b="1" dirty="0"/>
                        <a:t>PERT: 106R, 103W, 114M</a:t>
                      </a:r>
                    </a:p>
                  </a:txBody>
                  <a:tcPr/>
                </a:tc>
                <a:extLst>
                  <a:ext uri="{0D108BD9-81ED-4DB2-BD59-A6C34878D82A}">
                    <a16:rowId xmlns:a16="http://schemas.microsoft.com/office/drawing/2014/main" val="10002"/>
                  </a:ext>
                </a:extLst>
              </a:tr>
              <a:tr h="688848">
                <a:tc>
                  <a:txBody>
                    <a:bodyPr/>
                    <a:lstStyle/>
                    <a:p>
                      <a:r>
                        <a:rPr lang="en-US" b="1" dirty="0">
                          <a:solidFill>
                            <a:srgbClr val="FF0000"/>
                          </a:solidFill>
                        </a:rPr>
                        <a:t>100 </a:t>
                      </a:r>
                      <a:r>
                        <a:rPr lang="en-US" dirty="0">
                          <a:solidFill>
                            <a:srgbClr val="FF0000"/>
                          </a:solidFill>
                        </a:rPr>
                        <a:t>Hours/</a:t>
                      </a:r>
                      <a:r>
                        <a:rPr lang="en-US" dirty="0" err="1">
                          <a:solidFill>
                            <a:srgbClr val="FF0000"/>
                          </a:solidFill>
                        </a:rPr>
                        <a:t>Comm</a:t>
                      </a:r>
                      <a:r>
                        <a:rPr lang="en-US" baseline="0" dirty="0">
                          <a:solidFill>
                            <a:srgbClr val="FF0000"/>
                          </a:solidFill>
                        </a:rPr>
                        <a:t> Service</a:t>
                      </a:r>
                      <a:endParaRPr lang="en-US" dirty="0">
                        <a:solidFill>
                          <a:srgbClr val="FF0000"/>
                        </a:solidFill>
                      </a:endParaRPr>
                    </a:p>
                  </a:txBody>
                  <a:tcPr/>
                </a:tc>
                <a:tc>
                  <a:txBody>
                    <a:bodyPr/>
                    <a:lstStyle/>
                    <a:p>
                      <a:r>
                        <a:rPr lang="en-US" b="1" dirty="0">
                          <a:solidFill>
                            <a:srgbClr val="FF0000"/>
                          </a:solidFill>
                        </a:rPr>
                        <a:t>75 </a:t>
                      </a:r>
                      <a:r>
                        <a:rPr lang="en-US" dirty="0">
                          <a:solidFill>
                            <a:srgbClr val="FF0000"/>
                          </a:solidFill>
                        </a:rPr>
                        <a:t>Hours/</a:t>
                      </a:r>
                      <a:r>
                        <a:rPr lang="en-US" dirty="0" err="1">
                          <a:solidFill>
                            <a:srgbClr val="FF0000"/>
                          </a:solidFill>
                        </a:rPr>
                        <a:t>Comm</a:t>
                      </a:r>
                      <a:r>
                        <a:rPr lang="en-US" baseline="0" dirty="0">
                          <a:solidFill>
                            <a:srgbClr val="FF0000"/>
                          </a:solidFill>
                        </a:rPr>
                        <a:t> Service</a:t>
                      </a:r>
                      <a:endParaRPr lang="en-US" dirty="0">
                        <a:solidFill>
                          <a:srgbClr val="FF0000"/>
                        </a:solidFill>
                      </a:endParaRPr>
                    </a:p>
                  </a:txBody>
                  <a:tcPr/>
                </a:tc>
                <a:tc>
                  <a:txBody>
                    <a:bodyPr/>
                    <a:lstStyle/>
                    <a:p>
                      <a:r>
                        <a:rPr lang="en-US" b="1" dirty="0">
                          <a:solidFill>
                            <a:srgbClr val="FF0000"/>
                          </a:solidFill>
                        </a:rPr>
                        <a:t>30 </a:t>
                      </a:r>
                      <a:r>
                        <a:rPr lang="en-US" dirty="0">
                          <a:solidFill>
                            <a:srgbClr val="FF0000"/>
                          </a:solidFill>
                        </a:rPr>
                        <a:t>Hours/</a:t>
                      </a:r>
                      <a:r>
                        <a:rPr lang="en-US" dirty="0" err="1">
                          <a:solidFill>
                            <a:srgbClr val="FF0000"/>
                          </a:solidFill>
                        </a:rPr>
                        <a:t>Comm</a:t>
                      </a:r>
                      <a:r>
                        <a:rPr lang="en-US" baseline="0" dirty="0">
                          <a:solidFill>
                            <a:srgbClr val="FF0000"/>
                          </a:solidFill>
                        </a:rPr>
                        <a:t> Service/ 3 classes tech program</a:t>
                      </a:r>
                      <a:endParaRPr lang="en-US" dirty="0">
                        <a:solidFill>
                          <a:srgbClr val="FF0000"/>
                        </a:solidFill>
                      </a:endParaRPr>
                    </a:p>
                  </a:txBody>
                  <a:tcPr/>
                </a:tc>
                <a:extLst>
                  <a:ext uri="{0D108BD9-81ED-4DB2-BD59-A6C34878D82A}">
                    <a16:rowId xmlns:a16="http://schemas.microsoft.com/office/drawing/2014/main" val="10003"/>
                  </a:ext>
                </a:extLst>
              </a:tr>
              <a:tr h="929640">
                <a:tc gridSpan="3">
                  <a:txBody>
                    <a:bodyPr/>
                    <a:lstStyle/>
                    <a:p>
                      <a:pPr algn="ctr"/>
                      <a:r>
                        <a:rPr lang="en-US" dirty="0"/>
                        <a:t>SERVICE</a:t>
                      </a:r>
                      <a:r>
                        <a:rPr lang="en-US" baseline="0" dirty="0"/>
                        <a:t> LEARNING PROJECTS </a:t>
                      </a:r>
                      <a:r>
                        <a:rPr lang="en-US" b="1" u="sng" baseline="0" dirty="0">
                          <a:effectLst>
                            <a:outerShdw blurRad="38100" dist="38100" dir="2700000" algn="tl">
                              <a:srgbClr val="000000">
                                <a:alpha val="43137"/>
                              </a:srgbClr>
                            </a:outerShdw>
                          </a:effectLst>
                        </a:rPr>
                        <a:t>MUST BE PRE-APPROVED</a:t>
                      </a:r>
                      <a:r>
                        <a:rPr lang="en-US" baseline="0" dirty="0">
                          <a:effectLst>
                            <a:outerShdw blurRad="38100" dist="38100" dir="2700000" algn="tl">
                              <a:srgbClr val="000000">
                                <a:alpha val="43137"/>
                              </a:srgbClr>
                            </a:outerShdw>
                          </a:effectLst>
                        </a:rPr>
                        <a:t> </a:t>
                      </a:r>
                      <a:r>
                        <a:rPr lang="en-US" baseline="0" dirty="0"/>
                        <a:t>BY SCHOOL COUNSELOR PRIOR TO VOLUNTEERING OR EARNING HOURS TOWARDS BRIGHT FUTURES REQUIREMENTS</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4"/>
                  </a:ext>
                </a:extLst>
              </a:tr>
              <a:tr h="371856">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r h="650748">
                <a:tc>
                  <a:txBody>
                    <a:bodyPr/>
                    <a:lstStyle/>
                    <a:p>
                      <a:endParaRPr lang="en-US"/>
                    </a:p>
                  </a:txBody>
                  <a:tcPr/>
                </a:tc>
                <a:tc>
                  <a:txBody>
                    <a:bodyPr/>
                    <a:lstStyle/>
                    <a:p>
                      <a:pPr algn="ctr"/>
                      <a:r>
                        <a:rPr lang="en-US" b="1" dirty="0"/>
                        <a:t>SEE WEBSITE </a:t>
                      </a:r>
                    </a:p>
                    <a:p>
                      <a:pPr algn="ctr"/>
                      <a:r>
                        <a:rPr lang="en-US" b="1" dirty="0"/>
                        <a:t>FOR</a:t>
                      </a:r>
                      <a:r>
                        <a:rPr lang="en-US" b="1" baseline="0" dirty="0"/>
                        <a:t> MORE INFO:</a:t>
                      </a:r>
                      <a:endParaRPr lang="en-US" b="1" dirty="0"/>
                    </a:p>
                  </a:txBody>
                  <a:tcPr/>
                </a:tc>
                <a:tc>
                  <a:txBody>
                    <a:bodyPr/>
                    <a:lstStyle/>
                    <a:p>
                      <a:endParaRPr lang="en-US" dirty="0"/>
                    </a:p>
                  </a:txBody>
                  <a:tcPr/>
                </a:tc>
                <a:extLst>
                  <a:ext uri="{0D108BD9-81ED-4DB2-BD59-A6C34878D82A}">
                    <a16:rowId xmlns:a16="http://schemas.microsoft.com/office/drawing/2014/main" val="10006"/>
                  </a:ext>
                </a:extLst>
              </a:tr>
              <a:tr h="371856">
                <a:tc gridSpan="3">
                  <a:txBody>
                    <a:bodyPr/>
                    <a:lstStyle/>
                    <a:p>
                      <a:pPr algn="ctr"/>
                      <a:r>
                        <a:rPr lang="en-US" b="1" dirty="0">
                          <a:effectLst>
                            <a:outerShdw blurRad="38100" dist="38100" dir="2700000" algn="tl">
                              <a:srgbClr val="000000">
                                <a:alpha val="43137"/>
                              </a:srgbClr>
                            </a:outerShdw>
                          </a:effectLst>
                          <a:hlinkClick r:id="rId2"/>
                        </a:rPr>
                        <a:t>http://www.floridastudentfinancialaid.org/SSFAD/bf/</a:t>
                      </a:r>
                      <a:endParaRPr lang="en-US" b="1" dirty="0">
                        <a:effectLst>
                          <a:outerShdw blurRad="38100" dist="38100" dir="2700000" algn="tl">
                            <a:srgbClr val="000000">
                              <a:alpha val="43137"/>
                            </a:srgbClr>
                          </a:outerShdw>
                        </a:effectLst>
                      </a:endParaRP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C5646B8-106D-40E4-8E6E-D759D7B22C97}"/>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000" r="-1" b="-1"/>
          <a:stretch/>
        </p:blipFill>
        <p:spPr>
          <a:xfrm>
            <a:off x="20" y="10"/>
            <a:ext cx="9143980" cy="6857990"/>
          </a:xfrm>
          <a:prstGeom prst="rect">
            <a:avLst/>
          </a:prstGeom>
        </p:spPr>
      </p:pic>
      <p:sp>
        <p:nvSpPr>
          <p:cNvPr id="2" name="Title 1"/>
          <p:cNvSpPr>
            <a:spLocks noGrp="1"/>
          </p:cNvSpPr>
          <p:nvPr>
            <p:ph type="title"/>
          </p:nvPr>
        </p:nvSpPr>
        <p:spPr>
          <a:xfrm>
            <a:off x="971549" y="210093"/>
            <a:ext cx="7200897" cy="1303867"/>
          </a:xfrm>
        </p:spPr>
        <p:style>
          <a:lnRef idx="3">
            <a:schemeClr val="lt1"/>
          </a:lnRef>
          <a:fillRef idx="1">
            <a:schemeClr val="accent2"/>
          </a:fillRef>
          <a:effectRef idx="1">
            <a:schemeClr val="accent2"/>
          </a:effectRef>
          <a:fontRef idx="minor">
            <a:schemeClr val="lt1"/>
          </a:fontRef>
        </p:style>
        <p:txBody>
          <a:bodyPr>
            <a:normAutofit/>
          </a:bodyPr>
          <a:lstStyle/>
          <a:p>
            <a:pPr>
              <a:lnSpc>
                <a:spcPct val="90000"/>
              </a:lnSpc>
            </a:pPr>
            <a:r>
              <a:rPr lang="en-US">
                <a:solidFill>
                  <a:srgbClr val="FFFFFF"/>
                </a:solidFill>
              </a:rPr>
              <a:t>PLANNING</a:t>
            </a:r>
            <a:br>
              <a:rPr lang="en-US">
                <a:solidFill>
                  <a:srgbClr val="FFFFFF"/>
                </a:solidFill>
              </a:rPr>
            </a:br>
            <a:r>
              <a:rPr lang="en-US">
                <a:solidFill>
                  <a:srgbClr val="FFFFFF"/>
                </a:solidFill>
              </a:rPr>
              <a:t>Beyond 9</a:t>
            </a:r>
            <a:r>
              <a:rPr lang="en-US" baseline="30000">
                <a:solidFill>
                  <a:srgbClr val="FFFFFF"/>
                </a:solidFill>
              </a:rPr>
              <a:t>th</a:t>
            </a:r>
            <a:r>
              <a:rPr lang="en-US">
                <a:solidFill>
                  <a:srgbClr val="FFFFFF"/>
                </a:solidFill>
              </a:rPr>
              <a:t> grade</a:t>
            </a:r>
          </a:p>
        </p:txBody>
      </p:sp>
      <p:cxnSp>
        <p:nvCxnSpPr>
          <p:cNvPr id="13" name="Straight Connector 12">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43000" y="2421466"/>
            <a:ext cx="6858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971550" y="2556932"/>
            <a:ext cx="7200897" cy="3318936"/>
          </a:xfrm>
        </p:spPr>
        <p:txBody>
          <a:bodyPr>
            <a:normAutofit/>
          </a:bodyPr>
          <a:lstStyle/>
          <a:p>
            <a:endParaRPr lang="en-US">
              <a:solidFill>
                <a:srgbClr val="FFFFFF"/>
              </a:solidFill>
            </a:endParaRPr>
          </a:p>
          <a:p>
            <a:endParaRPr lang="en-US">
              <a:solidFill>
                <a:srgbClr val="FFFFFF"/>
              </a:solidFill>
            </a:endParaRPr>
          </a:p>
          <a:p>
            <a:endParaRPr lang="en-US">
              <a:solidFill>
                <a:srgbClr val="FFFFFF"/>
              </a:solidFill>
            </a:endParaRPr>
          </a:p>
          <a:p>
            <a:endParaRPr lang="en-US">
              <a:solidFill>
                <a:srgbClr val="FFFFFF"/>
              </a:solidFill>
            </a:endParaRPr>
          </a:p>
        </p:txBody>
      </p:sp>
      <p:sp>
        <p:nvSpPr>
          <p:cNvPr id="6" name="TextBox 5">
            <a:extLst>
              <a:ext uri="{FF2B5EF4-FFF2-40B4-BE49-F238E27FC236}">
                <a16:creationId xmlns:a16="http://schemas.microsoft.com/office/drawing/2014/main" id="{09539B36-5417-49BE-919C-5980E3CA5F41}"/>
              </a:ext>
            </a:extLst>
          </p:cNvPr>
          <p:cNvSpPr txBox="1"/>
          <p:nvPr/>
        </p:nvSpPr>
        <p:spPr>
          <a:xfrm>
            <a:off x="6806502" y="6657945"/>
            <a:ext cx="233749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thebluediamondgallery.com/wooden-tile/p/plan.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633" y="406400"/>
            <a:ext cx="6798734" cy="1303867"/>
          </a:xfrm>
        </p:spPr>
        <p:style>
          <a:lnRef idx="3">
            <a:schemeClr val="lt1"/>
          </a:lnRef>
          <a:fillRef idx="1">
            <a:schemeClr val="accent4"/>
          </a:fillRef>
          <a:effectRef idx="1">
            <a:schemeClr val="accent4"/>
          </a:effectRef>
          <a:fontRef idx="minor">
            <a:schemeClr val="lt1"/>
          </a:fontRef>
        </p:style>
        <p:txBody>
          <a:bodyPr>
            <a:normAutofit fontScale="90000"/>
          </a:bodyPr>
          <a:lstStyle/>
          <a:p>
            <a:r>
              <a:rPr lang="en-US" dirty="0"/>
              <a:t>COLLEGE PROGRAMS</a:t>
            </a:r>
            <a:br>
              <a:rPr lang="en-US" dirty="0"/>
            </a:br>
            <a:r>
              <a:rPr lang="en-US" dirty="0"/>
              <a:t>FOR HIGH SCHOOL STUDENTS</a:t>
            </a:r>
          </a:p>
        </p:txBody>
      </p:sp>
      <p:sp>
        <p:nvSpPr>
          <p:cNvPr id="3" name="Content Placeholder 2"/>
          <p:cNvSpPr>
            <a:spLocks noGrp="1"/>
          </p:cNvSpPr>
          <p:nvPr>
            <p:ph idx="1"/>
          </p:nvPr>
        </p:nvSpPr>
        <p:spPr>
          <a:xfrm>
            <a:off x="381000" y="1600200"/>
            <a:ext cx="8382000" cy="4851400"/>
          </a:xfrm>
          <a:solidFill>
            <a:schemeClr val="bg2">
              <a:lumMod val="50000"/>
            </a:schemeClr>
          </a:solidFill>
        </p:spPr>
        <p:style>
          <a:lnRef idx="3">
            <a:schemeClr val="lt1"/>
          </a:lnRef>
          <a:fillRef idx="1">
            <a:schemeClr val="accent4"/>
          </a:fillRef>
          <a:effectRef idx="1">
            <a:schemeClr val="accent4"/>
          </a:effectRef>
          <a:fontRef idx="minor">
            <a:schemeClr val="lt1"/>
          </a:fontRef>
        </p:style>
        <p:txBody>
          <a:bodyPr>
            <a:normAutofit fontScale="70000" lnSpcReduction="20000"/>
          </a:bodyPr>
          <a:lstStyle/>
          <a:p>
            <a:pPr algn="ctr">
              <a:buNone/>
            </a:pPr>
            <a:endParaRPr lang="en-US" sz="1300" b="1" dirty="0">
              <a:effectLst>
                <a:outerShdw blurRad="38100" dist="38100" dir="2700000" algn="tl">
                  <a:srgbClr val="000000">
                    <a:alpha val="43137"/>
                  </a:srgbClr>
                </a:outerShdw>
              </a:effectLst>
            </a:endParaRPr>
          </a:p>
          <a:p>
            <a:pPr algn="ctr">
              <a:buNone/>
            </a:pPr>
            <a:r>
              <a:rPr lang="en-US" sz="2600" b="1" dirty="0">
                <a:solidFill>
                  <a:schemeClr val="bg1"/>
                </a:solidFill>
              </a:rPr>
              <a:t>LOOKING FORWARD TO </a:t>
            </a:r>
          </a:p>
          <a:p>
            <a:pPr algn="ctr">
              <a:buNone/>
            </a:pPr>
            <a:r>
              <a:rPr lang="en-US" sz="3000" b="1" dirty="0">
                <a:solidFill>
                  <a:schemeClr val="bg1"/>
                </a:solidFill>
                <a:effectLst>
                  <a:outerShdw blurRad="38100" dist="38100" dir="2700000" algn="tl">
                    <a:srgbClr val="000000">
                      <a:alpha val="43137"/>
                    </a:srgbClr>
                  </a:outerShdw>
                </a:effectLst>
              </a:rPr>
              <a:t>JUNIOR/SENIOR </a:t>
            </a:r>
          </a:p>
          <a:p>
            <a:pPr algn="ctr">
              <a:buNone/>
            </a:pPr>
            <a:r>
              <a:rPr lang="en-US" sz="2600" b="1" dirty="0">
                <a:solidFill>
                  <a:schemeClr val="bg1"/>
                </a:solidFill>
              </a:rPr>
              <a:t>YEAR</a:t>
            </a:r>
          </a:p>
          <a:p>
            <a:pPr algn="ctr">
              <a:buNone/>
            </a:pPr>
            <a:endParaRPr lang="en-US" sz="2600" b="1" dirty="0">
              <a:solidFill>
                <a:schemeClr val="bg1"/>
              </a:solidFill>
            </a:endParaRPr>
          </a:p>
          <a:p>
            <a:pPr algn="ctr">
              <a:buNone/>
            </a:pPr>
            <a:endParaRPr lang="en-US" sz="1900" b="1" dirty="0">
              <a:solidFill>
                <a:schemeClr val="bg2">
                  <a:lumMod val="20000"/>
                  <a:lumOff val="80000"/>
                </a:schemeClr>
              </a:solidFill>
              <a:effectLst>
                <a:outerShdw blurRad="38100" dist="38100" dir="2700000" algn="tl">
                  <a:srgbClr val="000000">
                    <a:alpha val="43137"/>
                  </a:srgbClr>
                </a:outerShdw>
              </a:effectLst>
            </a:endParaRPr>
          </a:p>
          <a:p>
            <a:pPr>
              <a:buNone/>
            </a:pPr>
            <a:endParaRPr lang="en-US" sz="1300" b="1" dirty="0">
              <a:solidFill>
                <a:schemeClr val="bg2">
                  <a:lumMod val="20000"/>
                  <a:lumOff val="80000"/>
                </a:schemeClr>
              </a:solidFill>
              <a:effectLst>
                <a:outerShdw blurRad="38100" dist="38100" dir="2700000" algn="tl">
                  <a:srgbClr val="000000">
                    <a:alpha val="43137"/>
                  </a:srgbClr>
                </a:outerShdw>
              </a:effectLst>
            </a:endParaRPr>
          </a:p>
          <a:p>
            <a:pPr algn="ctr">
              <a:buNone/>
            </a:pPr>
            <a:endParaRPr lang="en-US" sz="4400" b="1" dirty="0">
              <a:effectLst>
                <a:outerShdw blurRad="38100" dist="38100" dir="2700000" algn="tl">
                  <a:srgbClr val="000000">
                    <a:alpha val="43137"/>
                  </a:srgbClr>
                </a:outerShdw>
              </a:effectLst>
            </a:endParaRPr>
          </a:p>
          <a:p>
            <a:pPr algn="ctr">
              <a:buNone/>
            </a:pPr>
            <a:endParaRPr lang="en-US" sz="4400" b="1" dirty="0">
              <a:effectLst>
                <a:outerShdw blurRad="38100" dist="38100" dir="2700000" algn="tl">
                  <a:srgbClr val="000000">
                    <a:alpha val="43137"/>
                  </a:srgbClr>
                </a:outerShdw>
              </a:effectLst>
            </a:endParaRPr>
          </a:p>
          <a:p>
            <a:pPr>
              <a:buNone/>
            </a:pPr>
            <a:endParaRPr lang="en-US" sz="1600" dirty="0"/>
          </a:p>
          <a:p>
            <a:pPr>
              <a:buNone/>
            </a:pPr>
            <a:endParaRPr lang="en-US" sz="2000" b="1" u="sng" dirty="0"/>
          </a:p>
          <a:p>
            <a:pPr algn="ctr">
              <a:buNone/>
            </a:pPr>
            <a:endParaRPr lang="en-US" b="1" dirty="0">
              <a:effectLst>
                <a:outerShdw blurRad="38100" dist="38100" dir="2700000" algn="tl">
                  <a:srgbClr val="000000">
                    <a:alpha val="43137"/>
                  </a:srgbClr>
                </a:outerShdw>
              </a:effectLst>
            </a:endParaRPr>
          </a:p>
          <a:p>
            <a:pPr algn="ctr">
              <a:buNone/>
            </a:pPr>
            <a:r>
              <a:rPr lang="en-US" b="1" dirty="0">
                <a:effectLst>
                  <a:outerShdw blurRad="38100" dist="38100" dir="2700000" algn="tl">
                    <a:srgbClr val="000000">
                      <a:alpha val="43137"/>
                    </a:srgbClr>
                  </a:outerShdw>
                </a:effectLst>
              </a:rPr>
              <a:t>PLAN AHEAD/BECOME KNOWLEDGEABLE</a:t>
            </a:r>
          </a:p>
          <a:p>
            <a:pPr algn="ctr">
              <a:buNone/>
            </a:pPr>
            <a:endParaRPr lang="en-US" b="1" dirty="0">
              <a:effectLst>
                <a:outerShdw blurRad="38100" dist="38100" dir="2700000" algn="tl">
                  <a:srgbClr val="000000">
                    <a:alpha val="43137"/>
                  </a:srgbClr>
                </a:outerShdw>
              </a:effectLst>
            </a:endParaRPr>
          </a:p>
          <a:p>
            <a:pPr algn="ctr">
              <a:buNone/>
            </a:pPr>
            <a:endParaRPr lang="en-US" b="1" dirty="0">
              <a:effectLst>
                <a:outerShdw blurRad="38100" dist="38100" dir="2700000" algn="tl">
                  <a:srgbClr val="000000">
                    <a:alpha val="43137"/>
                  </a:srgbClr>
                </a:outerShdw>
              </a:effectLst>
            </a:endParaRPr>
          </a:p>
          <a:p>
            <a:pPr>
              <a:buNone/>
            </a:pPr>
            <a:endParaRPr lang="en-US" sz="2000" b="1" u="sng" dirty="0"/>
          </a:p>
          <a:p>
            <a:pPr>
              <a:buNone/>
            </a:pPr>
            <a:endParaRPr lang="en-US" dirty="0"/>
          </a:p>
          <a:p>
            <a:pPr>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28097119"/>
              </p:ext>
            </p:extLst>
          </p:nvPr>
        </p:nvGraphicFramePr>
        <p:xfrm>
          <a:off x="1409700" y="3124200"/>
          <a:ext cx="6324600" cy="2286000"/>
        </p:xfrm>
        <a:graphic>
          <a:graphicData uri="http://schemas.openxmlformats.org/drawingml/2006/table">
            <a:tbl>
              <a:tblPr firstRow="1" bandRow="1">
                <a:tableStyleId>{5C22544A-7EE6-4342-B048-85BDC9FD1C3A}</a:tableStyleId>
              </a:tblPr>
              <a:tblGrid>
                <a:gridCol w="6324600">
                  <a:extLst>
                    <a:ext uri="{9D8B030D-6E8A-4147-A177-3AD203B41FA5}">
                      <a16:colId xmlns:a16="http://schemas.microsoft.com/office/drawing/2014/main" val="20000"/>
                    </a:ext>
                  </a:extLst>
                </a:gridCol>
              </a:tblGrid>
              <a:tr h="1844040">
                <a:tc>
                  <a:txBody>
                    <a:bodyPr/>
                    <a:lstStyle/>
                    <a:p>
                      <a:pPr algn="ctr">
                        <a:buFont typeface="Wingdings" pitchFamily="2" charset="2"/>
                        <a:buNone/>
                      </a:pPr>
                      <a:r>
                        <a:rPr lang="en-US" sz="2400" b="1" u="sng" dirty="0">
                          <a:solidFill>
                            <a:schemeClr val="bg1"/>
                          </a:solidFill>
                          <a:effectLst>
                            <a:glow rad="228600">
                              <a:schemeClr val="accent4">
                                <a:satMod val="175000"/>
                                <a:alpha val="40000"/>
                              </a:schemeClr>
                            </a:glow>
                            <a:outerShdw blurRad="38100" dist="38100" dir="2700000" algn="tl">
                              <a:srgbClr val="000000">
                                <a:alpha val="43137"/>
                              </a:srgbClr>
                            </a:outerShdw>
                          </a:effectLst>
                        </a:rPr>
                        <a:t>HIGH</a:t>
                      </a:r>
                      <a:r>
                        <a:rPr lang="en-US" sz="2400" b="1" u="sng" baseline="0" dirty="0">
                          <a:solidFill>
                            <a:schemeClr val="bg1"/>
                          </a:solidFill>
                          <a:effectLst>
                            <a:glow rad="228600">
                              <a:schemeClr val="accent4">
                                <a:satMod val="175000"/>
                                <a:alpha val="40000"/>
                              </a:schemeClr>
                            </a:glow>
                            <a:outerShdw blurRad="38100" dist="38100" dir="2700000" algn="tl">
                              <a:srgbClr val="000000">
                                <a:alpha val="43137"/>
                              </a:srgbClr>
                            </a:outerShdw>
                          </a:effectLst>
                        </a:rPr>
                        <a:t> SCHOOL PROGRAMS </a:t>
                      </a:r>
                    </a:p>
                    <a:p>
                      <a:pPr algn="ctr">
                        <a:buFont typeface="Wingdings" pitchFamily="2" charset="2"/>
                        <a:buNone/>
                      </a:pPr>
                      <a:r>
                        <a:rPr lang="en-US" sz="1200" b="1" u="none" baseline="0" dirty="0">
                          <a:solidFill>
                            <a:schemeClr val="bg1"/>
                          </a:solidFill>
                          <a:effectLst>
                            <a:glow rad="228600">
                              <a:schemeClr val="accent4">
                                <a:satMod val="175000"/>
                                <a:alpha val="40000"/>
                              </a:schemeClr>
                            </a:glow>
                            <a:outerShdw blurRad="38100" dist="38100" dir="2700000" algn="tl">
                              <a:srgbClr val="000000">
                                <a:alpha val="43137"/>
                              </a:srgbClr>
                            </a:outerShdw>
                          </a:effectLst>
                        </a:rPr>
                        <a:t>ONLY AVAILABLE FOR 11</a:t>
                      </a:r>
                      <a:r>
                        <a:rPr lang="en-US" sz="1200" b="1" u="none" baseline="30000" dirty="0">
                          <a:solidFill>
                            <a:schemeClr val="bg1"/>
                          </a:solidFill>
                          <a:effectLst>
                            <a:glow rad="228600">
                              <a:schemeClr val="accent4">
                                <a:satMod val="175000"/>
                                <a:alpha val="40000"/>
                              </a:schemeClr>
                            </a:glow>
                            <a:outerShdw blurRad="38100" dist="38100" dir="2700000" algn="tl">
                              <a:srgbClr val="000000">
                                <a:alpha val="43137"/>
                              </a:srgbClr>
                            </a:outerShdw>
                          </a:effectLst>
                        </a:rPr>
                        <a:t>TH</a:t>
                      </a:r>
                      <a:r>
                        <a:rPr lang="en-US" sz="1200" b="1" u="none" baseline="0" dirty="0">
                          <a:solidFill>
                            <a:schemeClr val="bg1"/>
                          </a:solidFill>
                          <a:effectLst>
                            <a:glow rad="228600">
                              <a:schemeClr val="accent4">
                                <a:satMod val="175000"/>
                                <a:alpha val="40000"/>
                              </a:schemeClr>
                            </a:glow>
                            <a:outerShdw blurRad="38100" dist="38100" dir="2700000" algn="tl">
                              <a:srgbClr val="000000">
                                <a:alpha val="43137"/>
                              </a:srgbClr>
                            </a:outerShdw>
                          </a:effectLst>
                        </a:rPr>
                        <a:t>/12</a:t>
                      </a:r>
                      <a:r>
                        <a:rPr lang="en-US" sz="1200" b="1" u="none" baseline="30000" dirty="0">
                          <a:solidFill>
                            <a:schemeClr val="bg1"/>
                          </a:solidFill>
                          <a:effectLst>
                            <a:glow rad="228600">
                              <a:schemeClr val="accent4">
                                <a:satMod val="175000"/>
                                <a:alpha val="40000"/>
                              </a:schemeClr>
                            </a:glow>
                            <a:outerShdw blurRad="38100" dist="38100" dir="2700000" algn="tl">
                              <a:srgbClr val="000000">
                                <a:alpha val="43137"/>
                              </a:srgbClr>
                            </a:outerShdw>
                          </a:effectLst>
                        </a:rPr>
                        <a:t>TH</a:t>
                      </a:r>
                      <a:r>
                        <a:rPr lang="en-US" sz="1200" b="1" u="none" baseline="0" dirty="0">
                          <a:solidFill>
                            <a:schemeClr val="bg1"/>
                          </a:solidFill>
                          <a:effectLst>
                            <a:glow rad="228600">
                              <a:schemeClr val="accent4">
                                <a:satMod val="175000"/>
                                <a:alpha val="40000"/>
                              </a:schemeClr>
                            </a:glow>
                            <a:outerShdw blurRad="38100" dist="38100" dir="2700000" algn="tl">
                              <a:srgbClr val="000000">
                                <a:alpha val="43137"/>
                              </a:srgbClr>
                            </a:outerShdw>
                          </a:effectLst>
                        </a:rPr>
                        <a:t> GRADE STUDENTS</a:t>
                      </a:r>
                    </a:p>
                    <a:p>
                      <a:pPr algn="ctr">
                        <a:buFont typeface="Wingdings" pitchFamily="2" charset="2"/>
                        <a:buNone/>
                      </a:pPr>
                      <a:endParaRPr lang="en-US" sz="1200" b="1" u="sng" dirty="0">
                        <a:solidFill>
                          <a:schemeClr val="bg1"/>
                        </a:solidFill>
                        <a:effectLst>
                          <a:glow rad="228600">
                            <a:schemeClr val="accent4">
                              <a:satMod val="175000"/>
                              <a:alpha val="40000"/>
                            </a:schemeClr>
                          </a:glow>
                          <a:outerShdw blurRad="38100" dist="38100" dir="2700000" algn="tl">
                            <a:srgbClr val="000000">
                              <a:alpha val="43137"/>
                            </a:srgbClr>
                          </a:outerShdw>
                        </a:effectLst>
                      </a:endParaRPr>
                    </a:p>
                    <a:p>
                      <a:pPr algn="l">
                        <a:buFont typeface="Wingdings" pitchFamily="2" charset="2"/>
                        <a:buChar char="Ø"/>
                      </a:pPr>
                      <a:r>
                        <a:rPr lang="en-US" sz="2400" b="1" dirty="0">
                          <a:solidFill>
                            <a:schemeClr val="bg1"/>
                          </a:solidFill>
                          <a:effectLst>
                            <a:glow rad="228600">
                              <a:schemeClr val="accent4">
                                <a:satMod val="175000"/>
                                <a:alpha val="40000"/>
                              </a:schemeClr>
                            </a:glow>
                          </a:effectLst>
                        </a:rPr>
                        <a:t>Dual Enrollment (up to 3 classes at SPC)*</a:t>
                      </a:r>
                    </a:p>
                    <a:p>
                      <a:pPr algn="l">
                        <a:buFont typeface="Wingdings" pitchFamily="2" charset="2"/>
                        <a:buNone/>
                      </a:pPr>
                      <a:endParaRPr lang="en-US" sz="1200" b="1" dirty="0">
                        <a:solidFill>
                          <a:schemeClr val="bg1"/>
                        </a:solidFill>
                        <a:effectLst>
                          <a:glow rad="228600">
                            <a:schemeClr val="accent4">
                              <a:satMod val="175000"/>
                              <a:alpha val="40000"/>
                            </a:schemeClr>
                          </a:glow>
                        </a:effectLst>
                      </a:endParaRPr>
                    </a:p>
                    <a:p>
                      <a:pPr algn="l">
                        <a:buFont typeface="Wingdings" pitchFamily="2" charset="2"/>
                        <a:buChar char="Ø"/>
                      </a:pPr>
                      <a:r>
                        <a:rPr lang="en-US" sz="2400" b="1" dirty="0">
                          <a:solidFill>
                            <a:schemeClr val="bg1"/>
                          </a:solidFill>
                          <a:effectLst>
                            <a:glow rad="228600">
                              <a:schemeClr val="accent4">
                                <a:satMod val="175000"/>
                                <a:alpha val="40000"/>
                              </a:schemeClr>
                            </a:glow>
                          </a:effectLst>
                        </a:rPr>
                        <a:t>Early College (FT SPC in 11</a:t>
                      </a:r>
                      <a:r>
                        <a:rPr lang="en-US" sz="2400" b="1" baseline="30000" dirty="0">
                          <a:solidFill>
                            <a:schemeClr val="bg1"/>
                          </a:solidFill>
                          <a:effectLst>
                            <a:glow rad="228600">
                              <a:schemeClr val="accent4">
                                <a:satMod val="175000"/>
                                <a:alpha val="40000"/>
                              </a:schemeClr>
                            </a:glow>
                          </a:effectLst>
                        </a:rPr>
                        <a:t>th</a:t>
                      </a:r>
                      <a:r>
                        <a:rPr lang="en-US" sz="2400" b="1" dirty="0">
                          <a:solidFill>
                            <a:schemeClr val="bg1"/>
                          </a:solidFill>
                          <a:effectLst>
                            <a:glow rad="228600">
                              <a:schemeClr val="accent4">
                                <a:satMod val="175000"/>
                                <a:alpha val="40000"/>
                              </a:schemeClr>
                            </a:glow>
                          </a:effectLst>
                        </a:rPr>
                        <a:t>/12</a:t>
                      </a:r>
                      <a:r>
                        <a:rPr lang="en-US" sz="2400" b="1" baseline="30000" dirty="0">
                          <a:solidFill>
                            <a:schemeClr val="bg1"/>
                          </a:solidFill>
                          <a:effectLst>
                            <a:glow rad="228600">
                              <a:schemeClr val="accent4">
                                <a:satMod val="175000"/>
                                <a:alpha val="40000"/>
                              </a:schemeClr>
                            </a:glow>
                          </a:effectLst>
                        </a:rPr>
                        <a:t>th</a:t>
                      </a:r>
                      <a:r>
                        <a:rPr lang="en-US" sz="2400" b="1" dirty="0">
                          <a:solidFill>
                            <a:schemeClr val="bg1"/>
                          </a:solidFill>
                          <a:effectLst>
                            <a:glow rad="228600">
                              <a:schemeClr val="accent4">
                                <a:satMod val="175000"/>
                                <a:alpha val="40000"/>
                              </a:schemeClr>
                            </a:glow>
                          </a:effectLst>
                        </a:rPr>
                        <a:t>)</a:t>
                      </a:r>
                    </a:p>
                    <a:p>
                      <a:pPr algn="l">
                        <a:buFont typeface="Wingdings" pitchFamily="2" charset="2"/>
                        <a:buNone/>
                      </a:pPr>
                      <a:endParaRPr lang="en-US" sz="1200" b="1" dirty="0">
                        <a:solidFill>
                          <a:schemeClr val="bg1"/>
                        </a:solidFill>
                        <a:effectLst>
                          <a:glow rad="228600">
                            <a:schemeClr val="accent4">
                              <a:satMod val="175000"/>
                              <a:alpha val="40000"/>
                            </a:schemeClr>
                          </a:glow>
                        </a:effectLst>
                      </a:endParaRPr>
                    </a:p>
                    <a:p>
                      <a:pPr algn="l">
                        <a:buFont typeface="Wingdings" pitchFamily="2" charset="2"/>
                        <a:buChar char="Ø"/>
                      </a:pPr>
                      <a:r>
                        <a:rPr lang="en-US" sz="2400" b="1" dirty="0">
                          <a:solidFill>
                            <a:schemeClr val="bg1"/>
                          </a:solidFill>
                          <a:effectLst>
                            <a:glow rad="228600">
                              <a:schemeClr val="accent4">
                                <a:satMod val="175000"/>
                                <a:alpha val="40000"/>
                              </a:schemeClr>
                            </a:glow>
                          </a:effectLst>
                        </a:rPr>
                        <a:t>Early Admission (FT SPC in 12</a:t>
                      </a:r>
                      <a:r>
                        <a:rPr lang="en-US" sz="2400" b="1" baseline="30000" dirty="0">
                          <a:solidFill>
                            <a:schemeClr val="bg1"/>
                          </a:solidFill>
                          <a:effectLst>
                            <a:glow rad="228600">
                              <a:schemeClr val="accent4">
                                <a:satMod val="175000"/>
                                <a:alpha val="40000"/>
                              </a:schemeClr>
                            </a:glow>
                          </a:effectLst>
                        </a:rPr>
                        <a:t>th</a:t>
                      </a:r>
                      <a:r>
                        <a:rPr lang="en-US" sz="2400" b="1" dirty="0">
                          <a:solidFill>
                            <a:schemeClr val="bg1"/>
                          </a:solidFill>
                          <a:effectLst>
                            <a:glow rad="228600">
                              <a:schemeClr val="accent4">
                                <a:satMod val="175000"/>
                                <a:alpha val="40000"/>
                              </a:schemeClr>
                            </a:glow>
                          </a:effectLst>
                        </a:rPr>
                        <a:t> ONLY)</a:t>
                      </a:r>
                    </a:p>
                  </a:txBody>
                  <a:tcP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633" y="152400"/>
            <a:ext cx="6798734" cy="1303867"/>
          </a:xfrm>
        </p:spPr>
        <p:style>
          <a:lnRef idx="3">
            <a:schemeClr val="lt1"/>
          </a:lnRef>
          <a:fillRef idx="1">
            <a:schemeClr val="accent2"/>
          </a:fillRef>
          <a:effectRef idx="1">
            <a:schemeClr val="accent2"/>
          </a:effectRef>
          <a:fontRef idx="minor">
            <a:schemeClr val="lt1"/>
          </a:fontRef>
        </p:style>
        <p:txBody>
          <a:bodyPr>
            <a:normAutofit fontScale="90000"/>
          </a:bodyPr>
          <a:lstStyle/>
          <a:p>
            <a:r>
              <a:rPr lang="en-US" dirty="0"/>
              <a:t>ACADEMICS/RESPONSIBILITY</a:t>
            </a:r>
          </a:p>
        </p:txBody>
      </p:sp>
      <p:sp>
        <p:nvSpPr>
          <p:cNvPr id="3" name="Content Placeholder 2"/>
          <p:cNvSpPr>
            <a:spLocks noGrp="1"/>
          </p:cNvSpPr>
          <p:nvPr>
            <p:ph idx="1"/>
          </p:nvPr>
        </p:nvSpPr>
        <p:spPr>
          <a:xfrm>
            <a:off x="457200" y="1524000"/>
            <a:ext cx="8229600" cy="5105400"/>
          </a:xfrm>
        </p:spPr>
        <p:style>
          <a:lnRef idx="2">
            <a:schemeClr val="accent2"/>
          </a:lnRef>
          <a:fillRef idx="1">
            <a:schemeClr val="lt1"/>
          </a:fillRef>
          <a:effectRef idx="0">
            <a:schemeClr val="accent2"/>
          </a:effectRef>
          <a:fontRef idx="minor">
            <a:schemeClr val="dk1"/>
          </a:fontRef>
        </p:style>
        <p:txBody>
          <a:bodyPr>
            <a:normAutofit/>
          </a:bodyPr>
          <a:lstStyle/>
          <a:p>
            <a:pPr algn="ctr">
              <a:buNone/>
            </a:pPr>
            <a:r>
              <a:rPr lang="en-US" sz="5400" b="1" u="sng" dirty="0">
                <a:solidFill>
                  <a:schemeClr val="tx1">
                    <a:lumMod val="75000"/>
                    <a:lumOff val="25000"/>
                  </a:schemeClr>
                </a:solidFill>
                <a:effectLst>
                  <a:outerShdw blurRad="38100" dist="38100" dir="2700000" algn="tl">
                    <a:srgbClr val="000000">
                      <a:alpha val="43137"/>
                    </a:srgbClr>
                  </a:outerShdw>
                </a:effectLst>
                <a:latin typeface="Impact" pitchFamily="34" charset="0"/>
              </a:rPr>
              <a:t>YOUR  FUTURE  IS  NOW</a:t>
            </a:r>
          </a:p>
          <a:p>
            <a:pPr algn="ctr">
              <a:buNone/>
            </a:pPr>
            <a:r>
              <a:rPr lang="en-US" sz="1600" b="1" dirty="0">
                <a:solidFill>
                  <a:schemeClr val="tx1">
                    <a:lumMod val="75000"/>
                    <a:lumOff val="25000"/>
                  </a:schemeClr>
                </a:solidFill>
                <a:effectLst>
                  <a:outerShdw blurRad="38100" dist="38100" dir="2700000" algn="tl">
                    <a:srgbClr val="000000">
                      <a:alpha val="43137"/>
                    </a:srgbClr>
                  </a:outerShdw>
                </a:effectLst>
              </a:rPr>
              <a:t>BE  INFORMED</a:t>
            </a:r>
          </a:p>
          <a:p>
            <a:pPr algn="ctr">
              <a:buNone/>
            </a:pPr>
            <a:endParaRPr lang="en-US" sz="1050" b="1" dirty="0">
              <a:solidFill>
                <a:schemeClr val="tx1">
                  <a:lumMod val="75000"/>
                  <a:lumOff val="25000"/>
                </a:schemeClr>
              </a:solidFill>
            </a:endParaRPr>
          </a:p>
          <a:p>
            <a:pPr algn="ctr">
              <a:buNone/>
            </a:pPr>
            <a:r>
              <a:rPr lang="en-US" b="1" dirty="0">
                <a:solidFill>
                  <a:schemeClr val="tx1">
                    <a:lumMod val="75000"/>
                    <a:lumOff val="25000"/>
                  </a:schemeClr>
                </a:solidFill>
                <a:latin typeface="Rockwell Extra Bold" pitchFamily="18" charset="0"/>
              </a:rPr>
              <a:t>Our Primary Goal </a:t>
            </a:r>
          </a:p>
          <a:p>
            <a:pPr algn="ctr">
              <a:buNone/>
            </a:pPr>
            <a:r>
              <a:rPr lang="en-US" b="1" dirty="0">
                <a:solidFill>
                  <a:schemeClr val="tx1">
                    <a:lumMod val="75000"/>
                    <a:lumOff val="25000"/>
                  </a:schemeClr>
                </a:solidFill>
                <a:latin typeface="Rockwell Extra Bold" pitchFamily="18" charset="0"/>
              </a:rPr>
              <a:t>For You Today</a:t>
            </a:r>
          </a:p>
          <a:p>
            <a:pPr algn="ctr">
              <a:buNone/>
            </a:pPr>
            <a:endParaRPr lang="en-US" b="1" dirty="0">
              <a:solidFill>
                <a:schemeClr val="bg1"/>
              </a:solidFill>
              <a:latin typeface="Rockwell Extra Bold" pitchFamily="18" charset="0"/>
            </a:endParaRPr>
          </a:p>
          <a:p>
            <a:pPr algn="ctr">
              <a:buNone/>
            </a:pPr>
            <a:endParaRPr lang="en-US" b="1" dirty="0">
              <a:solidFill>
                <a:schemeClr val="bg1"/>
              </a:solidFill>
              <a:latin typeface="Rockwell Extra Bold" pitchFamily="18" charset="0"/>
            </a:endParaRPr>
          </a:p>
          <a:p>
            <a:pPr algn="ctr">
              <a:buNone/>
            </a:pPr>
            <a:endParaRPr lang="en-US" b="1" dirty="0">
              <a:solidFill>
                <a:schemeClr val="bg1"/>
              </a:solidFill>
              <a:latin typeface="Rockwell Extra Bold" pitchFamily="18" charset="0"/>
            </a:endParaRPr>
          </a:p>
          <a:p>
            <a:pPr algn="ctr">
              <a:buNone/>
            </a:pPr>
            <a:endParaRPr lang="en-US" b="1" dirty="0">
              <a:solidFill>
                <a:schemeClr val="bg1"/>
              </a:solidFill>
              <a:latin typeface="Rockwell Extra Bold" pitchFamily="18" charset="0"/>
            </a:endParaRPr>
          </a:p>
          <a:p>
            <a:pPr algn="ctr">
              <a:buNone/>
            </a:pPr>
            <a:endParaRPr lang="en-US" b="1" dirty="0">
              <a:solidFill>
                <a:schemeClr val="bg1"/>
              </a:solidFill>
              <a:latin typeface="Rockwell Extra Bold" pitchFamily="18" charset="0"/>
            </a:endParaRPr>
          </a:p>
          <a:p>
            <a:pPr algn="ctr">
              <a:buNone/>
            </a:pPr>
            <a:endParaRPr lang="en-US" b="1" dirty="0">
              <a:solidFill>
                <a:schemeClr val="bg1"/>
              </a:solidFill>
              <a:latin typeface="Rockwell Extra Bold"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278045797"/>
              </p:ext>
            </p:extLst>
          </p:nvPr>
        </p:nvGraphicFramePr>
        <p:xfrm>
          <a:off x="304800" y="4069080"/>
          <a:ext cx="8610600" cy="2560320"/>
        </p:xfrm>
        <a:graphic>
          <a:graphicData uri="http://schemas.openxmlformats.org/drawingml/2006/table">
            <a:tbl>
              <a:tblPr firstRow="1" bandRow="1">
                <a:tableStyleId>{5C22544A-7EE6-4342-B048-85BDC9FD1C3A}</a:tableStyleId>
              </a:tblPr>
              <a:tblGrid>
                <a:gridCol w="2870200">
                  <a:extLst>
                    <a:ext uri="{9D8B030D-6E8A-4147-A177-3AD203B41FA5}">
                      <a16:colId xmlns:a16="http://schemas.microsoft.com/office/drawing/2014/main" val="20000"/>
                    </a:ext>
                  </a:extLst>
                </a:gridCol>
                <a:gridCol w="26924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2514600">
                <a:tc>
                  <a:txBody>
                    <a:bodyPr/>
                    <a:lstStyle/>
                    <a:p>
                      <a:r>
                        <a:rPr lang="en-US" dirty="0">
                          <a:solidFill>
                            <a:schemeClr val="accent2">
                              <a:lumMod val="50000"/>
                            </a:schemeClr>
                          </a:solidFill>
                        </a:rPr>
                        <a:t>To gain awareness and knowledge</a:t>
                      </a:r>
                      <a:r>
                        <a:rPr lang="en-US" baseline="0" dirty="0">
                          <a:solidFill>
                            <a:schemeClr val="accent2">
                              <a:lumMod val="50000"/>
                            </a:schemeClr>
                          </a:solidFill>
                        </a:rPr>
                        <a:t> of ALL specific requirements related to:</a:t>
                      </a:r>
                    </a:p>
                    <a:p>
                      <a:endParaRPr lang="en-US" baseline="0" dirty="0">
                        <a:solidFill>
                          <a:schemeClr val="accent2">
                            <a:lumMod val="50000"/>
                          </a:schemeClr>
                        </a:solidFill>
                      </a:endParaRPr>
                    </a:p>
                    <a:p>
                      <a:endParaRPr lang="en-US" baseline="0" dirty="0">
                        <a:solidFill>
                          <a:schemeClr val="accent2">
                            <a:lumMod val="50000"/>
                          </a:schemeClr>
                        </a:solidFill>
                      </a:endParaRPr>
                    </a:p>
                    <a:p>
                      <a:r>
                        <a:rPr lang="en-US" baseline="0" dirty="0">
                          <a:solidFill>
                            <a:schemeClr val="tx1">
                              <a:lumMod val="75000"/>
                              <a:lumOff val="25000"/>
                            </a:schemeClr>
                          </a:solidFill>
                          <a:effectLst>
                            <a:outerShdw blurRad="38100" dist="38100" dir="2700000" algn="tl">
                              <a:srgbClr val="000000">
                                <a:alpha val="43137"/>
                              </a:srgbClr>
                            </a:outerShdw>
                          </a:effectLst>
                        </a:rPr>
                        <a:t>GRADUATION </a:t>
                      </a:r>
                    </a:p>
                    <a:p>
                      <a:r>
                        <a:rPr lang="en-US" baseline="0" dirty="0">
                          <a:solidFill>
                            <a:schemeClr val="tx1">
                              <a:lumMod val="75000"/>
                              <a:lumOff val="25000"/>
                            </a:schemeClr>
                          </a:solidFill>
                          <a:effectLst>
                            <a:outerShdw blurRad="38100" dist="38100" dir="2700000" algn="tl">
                              <a:srgbClr val="000000">
                                <a:alpha val="43137"/>
                              </a:srgbClr>
                            </a:outerShdw>
                          </a:effectLst>
                        </a:rPr>
                        <a:t>REQUIREMENT</a:t>
                      </a:r>
                      <a:endParaRPr lang="en-US" dirty="0">
                        <a:solidFill>
                          <a:schemeClr val="tx1">
                            <a:lumMod val="75000"/>
                            <a:lumOff val="25000"/>
                          </a:schemeClr>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2">
                              <a:lumMod val="50000"/>
                            </a:schemeClr>
                          </a:solidFill>
                        </a:rPr>
                        <a:t>To gain awareness and knowledge</a:t>
                      </a:r>
                      <a:r>
                        <a:rPr lang="en-US" baseline="0" dirty="0">
                          <a:solidFill>
                            <a:schemeClr val="accent2">
                              <a:lumMod val="50000"/>
                            </a:schemeClr>
                          </a:solidFill>
                        </a:rPr>
                        <a:t> of  ALL specific eligibility requirements needed to qualify for: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chemeClr val="accent2">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lumMod val="75000"/>
                              <a:lumOff val="25000"/>
                            </a:schemeClr>
                          </a:solidFill>
                          <a:effectLst>
                            <a:outerShdw blurRad="38100" dist="38100" dir="2700000" algn="tl">
                              <a:srgbClr val="000000">
                                <a:alpha val="43137"/>
                              </a:srgbClr>
                            </a:outerShdw>
                          </a:effectLst>
                        </a:rPr>
                        <a:t>BRIGHT FUTURES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lumMod val="75000"/>
                              <a:lumOff val="25000"/>
                            </a:schemeClr>
                          </a:solidFill>
                          <a:effectLst>
                            <a:outerShdw blurRad="38100" dist="38100" dir="2700000" algn="tl">
                              <a:srgbClr val="000000">
                                <a:alpha val="43137"/>
                              </a:srgbClr>
                            </a:outerShdw>
                          </a:effectLst>
                        </a:rPr>
                        <a:t>SCHOLARSHIP</a:t>
                      </a:r>
                    </a:p>
                    <a:p>
                      <a:endParaRPr lang="en-US" dirty="0">
                        <a:solidFill>
                          <a:schemeClr val="accent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dirty="0">
                          <a:solidFill>
                            <a:schemeClr val="accent2">
                              <a:lumMod val="50000"/>
                            </a:schemeClr>
                          </a:solidFill>
                        </a:rPr>
                        <a:t>To gain  awareness and knowledge</a:t>
                      </a:r>
                      <a:r>
                        <a:rPr lang="en-US" baseline="0" dirty="0">
                          <a:solidFill>
                            <a:schemeClr val="accent2">
                              <a:lumMod val="50000"/>
                            </a:schemeClr>
                          </a:solidFill>
                        </a:rPr>
                        <a:t> of  the academic expectations accumulated over 4 years in high school:</a:t>
                      </a:r>
                    </a:p>
                    <a:p>
                      <a:endParaRPr lang="en-US" baseline="0" dirty="0">
                        <a:solidFill>
                          <a:schemeClr val="accent2">
                            <a:lumMod val="50000"/>
                          </a:schemeClr>
                        </a:solidFill>
                      </a:endParaRPr>
                    </a:p>
                    <a:p>
                      <a:r>
                        <a:rPr lang="en-US" baseline="0" dirty="0">
                          <a:solidFill>
                            <a:schemeClr val="tx1">
                              <a:lumMod val="75000"/>
                              <a:lumOff val="25000"/>
                            </a:schemeClr>
                          </a:solidFill>
                          <a:effectLst>
                            <a:outerShdw blurRad="38100" dist="38100" dir="2700000" algn="tl">
                              <a:srgbClr val="000000">
                                <a:alpha val="43137"/>
                              </a:srgbClr>
                            </a:outerShdw>
                          </a:effectLst>
                        </a:rPr>
                        <a:t>NOTABLE 4 YEAR UNIV/COLLEGE ADMISSIONS CRITERIA</a:t>
                      </a:r>
                      <a:endParaRPr lang="en-US" dirty="0">
                        <a:solidFill>
                          <a:schemeClr val="tx1">
                            <a:lumMod val="75000"/>
                            <a:lumOff val="25000"/>
                          </a:schemeClr>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52514B3-ED67-448F-81B3-780FFB537CCD}"/>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8330" b="8568"/>
          <a:stretch/>
        </p:blipFill>
        <p:spPr>
          <a:xfrm>
            <a:off x="20" y="10"/>
            <a:ext cx="9143980" cy="6857990"/>
          </a:xfrm>
          <a:prstGeom prst="rect">
            <a:avLst/>
          </a:prstGeom>
        </p:spPr>
      </p:pic>
      <p:sp>
        <p:nvSpPr>
          <p:cNvPr id="6" name="Title 5">
            <a:extLst>
              <a:ext uri="{FF2B5EF4-FFF2-40B4-BE49-F238E27FC236}">
                <a16:creationId xmlns:a16="http://schemas.microsoft.com/office/drawing/2014/main" id="{B18E1CF7-409D-4DF4-86C5-30D77571A8D8}"/>
              </a:ext>
            </a:extLst>
          </p:cNvPr>
          <p:cNvSpPr>
            <a:spLocks noGrp="1"/>
          </p:cNvSpPr>
          <p:nvPr>
            <p:ph type="title"/>
          </p:nvPr>
        </p:nvSpPr>
        <p:spPr>
          <a:xfrm>
            <a:off x="971551" y="829733"/>
            <a:ext cx="7200897" cy="1303867"/>
          </a:xfrm>
        </p:spPr>
        <p:txBody>
          <a:bodyPr>
            <a:normAutofit/>
          </a:bodyPr>
          <a:lstStyle/>
          <a:p>
            <a:r>
              <a:rPr lang="en-US" dirty="0">
                <a:solidFill>
                  <a:srgbClr val="FFFFFF"/>
                </a:solidFill>
              </a:rPr>
              <a:t>Dual Enrollment</a:t>
            </a:r>
          </a:p>
        </p:txBody>
      </p:sp>
      <p:cxnSp>
        <p:nvCxnSpPr>
          <p:cNvPr id="15" name="Straight Connector 14">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43000" y="2421466"/>
            <a:ext cx="6858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971551" y="1905000"/>
            <a:ext cx="7334247" cy="4648200"/>
          </a:xfrm>
          <a:solidFill>
            <a:schemeClr val="tx2">
              <a:lumMod val="75000"/>
            </a:schemeClr>
          </a:solidFill>
        </p:spPr>
        <p:style>
          <a:lnRef idx="3">
            <a:schemeClr val="lt1"/>
          </a:lnRef>
          <a:fillRef idx="1">
            <a:schemeClr val="accent4"/>
          </a:fillRef>
          <a:effectRef idx="1">
            <a:schemeClr val="accent4"/>
          </a:effectRef>
          <a:fontRef idx="minor">
            <a:schemeClr val="lt1"/>
          </a:fontRef>
        </p:style>
        <p:txBody>
          <a:bodyPr>
            <a:normAutofit/>
          </a:bodyPr>
          <a:lstStyle/>
          <a:p>
            <a:pPr>
              <a:lnSpc>
                <a:spcPct val="90000"/>
              </a:lnSpc>
              <a:buNone/>
            </a:pPr>
            <a:r>
              <a:rPr lang="en-US" sz="1600" b="1" u="sng" dirty="0">
                <a:solidFill>
                  <a:srgbClr val="FFFFFF"/>
                </a:solidFill>
              </a:rPr>
              <a:t>Earn college credits for free!</a:t>
            </a:r>
          </a:p>
          <a:p>
            <a:pPr>
              <a:lnSpc>
                <a:spcPct val="90000"/>
              </a:lnSpc>
            </a:pPr>
            <a:r>
              <a:rPr lang="en-US" sz="1600" dirty="0">
                <a:solidFill>
                  <a:srgbClr val="FFFFFF"/>
                </a:solidFill>
              </a:rPr>
              <a:t>St. Petersburg College offers college classes to qualified high school students in Pinellas County at </a:t>
            </a:r>
            <a:r>
              <a:rPr lang="en-US" sz="1600" b="1" dirty="0">
                <a:solidFill>
                  <a:srgbClr val="FFFFFF"/>
                </a:solidFill>
              </a:rPr>
              <a:t>no charge!</a:t>
            </a:r>
            <a:r>
              <a:rPr lang="en-US" sz="1600" dirty="0">
                <a:solidFill>
                  <a:srgbClr val="FFFFFF"/>
                </a:solidFill>
              </a:rPr>
              <a:t> These courses give students credits toward a high school diploma and a college degree. Courses are available on SPC campuses and some local high school campuses.</a:t>
            </a:r>
          </a:p>
          <a:p>
            <a:pPr>
              <a:lnSpc>
                <a:spcPct val="90000"/>
              </a:lnSpc>
            </a:pPr>
            <a:endParaRPr lang="en-US" sz="1600" dirty="0">
              <a:solidFill>
                <a:srgbClr val="FFFFFF"/>
              </a:solidFill>
            </a:endParaRPr>
          </a:p>
          <a:p>
            <a:pPr>
              <a:lnSpc>
                <a:spcPct val="90000"/>
              </a:lnSpc>
              <a:buNone/>
            </a:pPr>
            <a:r>
              <a:rPr lang="en-US" sz="1600" b="1" u="sng" dirty="0">
                <a:solidFill>
                  <a:srgbClr val="FFFFFF"/>
                </a:solidFill>
              </a:rPr>
              <a:t>What's required to enroll</a:t>
            </a:r>
          </a:p>
          <a:p>
            <a:pPr>
              <a:lnSpc>
                <a:spcPct val="90000"/>
              </a:lnSpc>
            </a:pPr>
            <a:r>
              <a:rPr lang="en-US" sz="1600" dirty="0">
                <a:solidFill>
                  <a:srgbClr val="FFFFFF"/>
                </a:solidFill>
              </a:rPr>
              <a:t> </a:t>
            </a:r>
            <a:r>
              <a:rPr lang="en-US" sz="1600" b="1" dirty="0">
                <a:solidFill>
                  <a:srgbClr val="FFFFFF"/>
                </a:solidFill>
                <a:effectLst>
                  <a:outerShdw blurRad="38100" dist="38100" dir="2700000" algn="tl">
                    <a:srgbClr val="000000">
                      <a:alpha val="43137"/>
                    </a:srgbClr>
                  </a:outerShdw>
                </a:effectLst>
              </a:rPr>
              <a:t>3.0</a:t>
            </a:r>
            <a:r>
              <a:rPr lang="en-US" sz="1600" dirty="0">
                <a:solidFill>
                  <a:srgbClr val="FFFFFF"/>
                </a:solidFill>
              </a:rPr>
              <a:t> unweighted cumulative GPA</a:t>
            </a:r>
          </a:p>
          <a:p>
            <a:pPr>
              <a:lnSpc>
                <a:spcPct val="90000"/>
              </a:lnSpc>
            </a:pPr>
            <a:r>
              <a:rPr lang="en-US" sz="1600" dirty="0">
                <a:solidFill>
                  <a:srgbClr val="FFFFFF"/>
                </a:solidFill>
              </a:rPr>
              <a:t>Satisfactory scores on the </a:t>
            </a:r>
            <a:r>
              <a:rPr lang="en-US" sz="1600" b="1" u="sng" dirty="0">
                <a:solidFill>
                  <a:srgbClr val="FFFFFF"/>
                </a:solidFill>
                <a:hlinkClick r:id="rId3">
                  <a:extLst>
                    <a:ext uri="{A12FA001-AC4F-418D-AE19-62706E023703}">
                      <ahyp:hlinkClr xmlns:ahyp="http://schemas.microsoft.com/office/drawing/2018/hyperlinkcolor" val="tx"/>
                    </a:ext>
                  </a:extLst>
                </a:hlinkClick>
              </a:rPr>
              <a:t>College Placement Test</a:t>
            </a:r>
            <a:r>
              <a:rPr lang="en-US" sz="1600" dirty="0">
                <a:solidFill>
                  <a:srgbClr val="FFFFFF"/>
                </a:solidFill>
              </a:rPr>
              <a:t> (PERT) or SAT/ACT.</a:t>
            </a:r>
          </a:p>
          <a:p>
            <a:pPr>
              <a:lnSpc>
                <a:spcPct val="90000"/>
              </a:lnSpc>
            </a:pPr>
            <a:r>
              <a:rPr lang="en-US" sz="1600" dirty="0">
                <a:solidFill>
                  <a:srgbClr val="FFFFFF"/>
                </a:solidFill>
              </a:rPr>
              <a:t>Obtain the signature of the high school principal on the Permission form</a:t>
            </a:r>
            <a:r>
              <a:rPr lang="en-US" sz="1600" dirty="0">
                <a:solidFill>
                  <a:schemeClr val="tx1"/>
                </a:solidFill>
              </a:rPr>
              <a:t>	 D</a:t>
            </a:r>
            <a:r>
              <a:rPr lang="en-US" sz="1600" dirty="0">
                <a:solidFill>
                  <a:srgbClr val="FFFFFF"/>
                </a:solidFill>
              </a:rPr>
              <a:t>ual Campus Coursework form indicating the student is prepared for the dual enrollment experience.</a:t>
            </a:r>
          </a:p>
          <a:p>
            <a:pPr>
              <a:lnSpc>
                <a:spcPct val="90000"/>
              </a:lnSpc>
            </a:pPr>
            <a:endParaRPr lang="en-US" sz="1600" dirty="0">
              <a:solidFill>
                <a:srgbClr val="FFFFFF"/>
              </a:solidFill>
            </a:endParaRPr>
          </a:p>
          <a:p>
            <a:pPr>
              <a:lnSpc>
                <a:spcPct val="90000"/>
              </a:lnSpc>
              <a:buNone/>
            </a:pPr>
            <a:r>
              <a:rPr lang="en-US" sz="1600" b="1" u="sng" dirty="0">
                <a:solidFill>
                  <a:srgbClr val="FFFFFF"/>
                </a:solidFill>
              </a:rPr>
              <a:t>TO RESEARCH FURTHER: </a:t>
            </a:r>
          </a:p>
          <a:p>
            <a:pPr>
              <a:lnSpc>
                <a:spcPct val="90000"/>
              </a:lnSpc>
              <a:buNone/>
            </a:pPr>
            <a:r>
              <a:rPr lang="en-US" sz="1600" dirty="0">
                <a:solidFill>
                  <a:srgbClr val="FFFFFF"/>
                </a:solidFill>
                <a:hlinkClick r:id="rId4">
                  <a:extLst>
                    <a:ext uri="{A12FA001-AC4F-418D-AE19-62706E023703}">
                      <ahyp:hlinkClr xmlns:ahyp="http://schemas.microsoft.com/office/drawing/2018/hyperlinkcolor" val="tx"/>
                    </a:ext>
                  </a:extLst>
                </a:hlinkClick>
              </a:rPr>
              <a:t>https://www.spcollege.edu/future-students/admissions/high-school-programs</a:t>
            </a:r>
            <a:endParaRPr lang="en-US" sz="1600" b="1" u="sng"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15">
            <a:extLst>
              <a:ext uri="{FF2B5EF4-FFF2-40B4-BE49-F238E27FC236}">
                <a16:creationId xmlns:a16="http://schemas.microsoft.com/office/drawing/2014/main" id="{CC01FBA4-78CE-4879-88A3-C2975B07DFD5}"/>
              </a:ext>
            </a:extLst>
          </p:cNvPr>
          <p:cNvPicPr>
            <a:picLocks noGrp="1" noChangeAspect="1"/>
          </p:cNvPicPr>
          <p:nvPr>
            <p:ph idx="1"/>
          </p:nvPr>
        </p:nvPicPr>
        <p:blipFill rotWithShape="1">
          <a:blip r:embed="rId2">
            <a:alphaModFix amt="35000"/>
            <a:extLst>
              <a:ext uri="{28A0092B-C50C-407E-A947-70E740481C1C}">
                <a14:useLocalDpi xmlns:a14="http://schemas.microsoft.com/office/drawing/2010/main" val="0"/>
              </a:ext>
            </a:extLst>
          </a:blip>
          <a:srcRect t="8330" b="8568"/>
          <a:stretch/>
        </p:blipFill>
        <p:spPr>
          <a:xfrm>
            <a:off x="20" y="10"/>
            <a:ext cx="9143980" cy="6857990"/>
          </a:xfrm>
          <a:prstGeom prst="rect">
            <a:avLst/>
          </a:prstGeom>
        </p:spPr>
      </p:pic>
      <p:sp>
        <p:nvSpPr>
          <p:cNvPr id="10" name="Title 9">
            <a:extLst>
              <a:ext uri="{FF2B5EF4-FFF2-40B4-BE49-F238E27FC236}">
                <a16:creationId xmlns:a16="http://schemas.microsoft.com/office/drawing/2014/main" id="{BF0D0EEA-8B27-4636-BEB1-EA4F498970D4}"/>
              </a:ext>
            </a:extLst>
          </p:cNvPr>
          <p:cNvSpPr>
            <a:spLocks noGrp="1"/>
          </p:cNvSpPr>
          <p:nvPr>
            <p:ph type="title"/>
          </p:nvPr>
        </p:nvSpPr>
        <p:spPr>
          <a:xfrm>
            <a:off x="971549" y="601126"/>
            <a:ext cx="7200897" cy="1303867"/>
          </a:xfrm>
        </p:spPr>
        <p:txBody>
          <a:bodyPr vert="horz" lIns="91440" tIns="45720" rIns="91440" bIns="45720" rtlCol="0" anchor="ctr">
            <a:normAutofit/>
          </a:bodyPr>
          <a:lstStyle/>
          <a:p>
            <a:r>
              <a:rPr lang="en-US" sz="4400" b="1" dirty="0">
                <a:solidFill>
                  <a:srgbClr val="FFFFFF"/>
                </a:solidFill>
              </a:rPr>
              <a:t>Early College Program</a:t>
            </a:r>
          </a:p>
        </p:txBody>
      </p:sp>
      <p:cxnSp>
        <p:nvCxnSpPr>
          <p:cNvPr id="23" name="Straight Connector 22">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43000" y="2421466"/>
            <a:ext cx="6858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85800" y="1828801"/>
            <a:ext cx="7772400" cy="4571999"/>
          </a:xfrm>
          <a:prstGeom prst="rect">
            <a:avLst/>
          </a:prstGeom>
          <a:solidFill>
            <a:schemeClr val="bg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fontScale="85000" lnSpcReduction="20000"/>
          </a:bodyPr>
          <a:lstStyle/>
          <a:p>
            <a:pPr algn="ctr">
              <a:buNone/>
            </a:pPr>
            <a:r>
              <a:rPr lang="en-US" sz="2600" b="1" dirty="0"/>
              <a:t>Earn college credits for free!</a:t>
            </a:r>
          </a:p>
          <a:p>
            <a:pPr algn="ctr">
              <a:buNone/>
            </a:pPr>
            <a:endParaRPr lang="en-US" sz="2600" b="1" dirty="0"/>
          </a:p>
          <a:p>
            <a:pPr>
              <a:buNone/>
            </a:pPr>
            <a:r>
              <a:rPr lang="en-US" sz="2600" dirty="0"/>
              <a:t>A unique partnership between St. Petersburg College and Pinellas County Schools  </a:t>
            </a:r>
          </a:p>
          <a:p>
            <a:pPr>
              <a:buNone/>
            </a:pPr>
            <a:endParaRPr lang="en-US" sz="1300" dirty="0"/>
          </a:p>
          <a:p>
            <a:pPr>
              <a:buNone/>
            </a:pPr>
            <a:r>
              <a:rPr lang="en-US" sz="2600" dirty="0"/>
              <a:t>The Early College Program offers college credit hours as well as high school credit  at no cost to highly motivated students in grade 11. Earn as many as 60+ credits towards a 4-year bachelor's degree through participation in the Early College Program.</a:t>
            </a:r>
          </a:p>
          <a:p>
            <a:pPr>
              <a:buNone/>
            </a:pPr>
            <a:endParaRPr lang="en-US" sz="1300" u="sng" dirty="0"/>
          </a:p>
          <a:p>
            <a:pPr>
              <a:buNone/>
            </a:pPr>
            <a:r>
              <a:rPr lang="en-US" sz="2600" b="1" u="sng" dirty="0"/>
              <a:t>Who is eligible?</a:t>
            </a:r>
          </a:p>
          <a:p>
            <a:r>
              <a:rPr lang="en-US" sz="2600" dirty="0"/>
              <a:t>Students entering grade 11 </a:t>
            </a:r>
          </a:p>
          <a:p>
            <a:pPr>
              <a:buNone/>
            </a:pPr>
            <a:r>
              <a:rPr lang="en-US" sz="2600" b="1" u="sng" dirty="0"/>
              <a:t>What's required?</a:t>
            </a:r>
          </a:p>
          <a:p>
            <a:r>
              <a:rPr lang="en-US" sz="2600" dirty="0"/>
              <a:t>A 3.0 unweighted cumulative GPA or higher.</a:t>
            </a:r>
          </a:p>
          <a:p>
            <a:r>
              <a:rPr lang="en-US" sz="2600" dirty="0"/>
              <a:t>Satisfactory scores on the </a:t>
            </a:r>
            <a:r>
              <a:rPr lang="en-US" sz="2600" b="1" u="sng" dirty="0">
                <a:hlinkClick r:id="rId3"/>
              </a:rPr>
              <a:t>College Placement Test (CPT/PERT)</a:t>
            </a:r>
            <a:r>
              <a:rPr lang="en-US" sz="2600" dirty="0"/>
              <a:t> or SAT/ACT.</a:t>
            </a:r>
          </a:p>
          <a:p>
            <a:pPr>
              <a:spcBef>
                <a:spcPct val="20000"/>
              </a:spcBef>
              <a:spcAft>
                <a:spcPts val="600"/>
              </a:spcAft>
              <a:buClr>
                <a:schemeClr val="accent1"/>
              </a:buClr>
              <a:buSzPct val="115000"/>
              <a:buFont typeface="Arial"/>
              <a:buChar char="•"/>
            </a:pPr>
            <a:endParaRPr lang="en-US" b="1"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id="{72369A3C-0BA6-4F23-85E5-574AEA1705D2}"/>
              </a:ext>
            </a:extLst>
          </p:cNvPr>
          <p:cNvPicPr>
            <a:picLocks noGrp="1" noChangeAspect="1"/>
          </p:cNvPicPr>
          <p:nvPr>
            <p:ph idx="1"/>
          </p:nvPr>
        </p:nvPicPr>
        <p:blipFill rotWithShape="1">
          <a:blip r:embed="rId2">
            <a:alphaModFix amt="35000"/>
            <a:extLst>
              <a:ext uri="{28A0092B-C50C-407E-A947-70E740481C1C}">
                <a14:useLocalDpi xmlns:a14="http://schemas.microsoft.com/office/drawing/2010/main" val="0"/>
              </a:ext>
            </a:extLst>
          </a:blip>
          <a:srcRect t="8330" b="8568"/>
          <a:stretch/>
        </p:blipFill>
        <p:spPr>
          <a:xfrm>
            <a:off x="20" y="10"/>
            <a:ext cx="9143980" cy="6857990"/>
          </a:xfrm>
          <a:prstGeom prst="rect">
            <a:avLst/>
          </a:prstGeom>
        </p:spPr>
      </p:pic>
      <p:sp>
        <p:nvSpPr>
          <p:cNvPr id="8" name="Title 7">
            <a:extLst>
              <a:ext uri="{FF2B5EF4-FFF2-40B4-BE49-F238E27FC236}">
                <a16:creationId xmlns:a16="http://schemas.microsoft.com/office/drawing/2014/main" id="{E8D1852A-1F94-4CEC-A2C2-9894BE0686CF}"/>
              </a:ext>
            </a:extLst>
          </p:cNvPr>
          <p:cNvSpPr>
            <a:spLocks noGrp="1"/>
          </p:cNvSpPr>
          <p:nvPr>
            <p:ph type="title"/>
          </p:nvPr>
        </p:nvSpPr>
        <p:spPr>
          <a:xfrm>
            <a:off x="971549" y="609210"/>
            <a:ext cx="7200897" cy="1303867"/>
          </a:xfrm>
        </p:spPr>
        <p:txBody>
          <a:bodyPr vert="horz" lIns="91440" tIns="45720" rIns="91440" bIns="45720" rtlCol="0" anchor="ctr">
            <a:normAutofit/>
          </a:bodyPr>
          <a:lstStyle/>
          <a:p>
            <a:r>
              <a:rPr lang="en-US" sz="4400" dirty="0">
                <a:solidFill>
                  <a:srgbClr val="FFFFFF"/>
                </a:solidFill>
              </a:rPr>
              <a:t>Early Admissions</a:t>
            </a:r>
          </a:p>
        </p:txBody>
      </p:sp>
      <p:cxnSp>
        <p:nvCxnSpPr>
          <p:cNvPr id="17" name="Straight Connector 16">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43000" y="2421466"/>
            <a:ext cx="6858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838200" y="1981200"/>
            <a:ext cx="7772400" cy="4572000"/>
          </a:xfrm>
          <a:prstGeom prst="rect">
            <a:avLst/>
          </a:prstGeom>
          <a:solidFill>
            <a:schemeClr val="bg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fontScale="92500" lnSpcReduction="10000"/>
          </a:bodyPr>
          <a:lstStyle/>
          <a:p>
            <a:pPr>
              <a:buNone/>
            </a:pPr>
            <a:r>
              <a:rPr lang="en-US" sz="1700" b="1" dirty="0"/>
              <a:t>Start college early - for free!</a:t>
            </a:r>
          </a:p>
          <a:p>
            <a:r>
              <a:rPr lang="en-US" sz="1700" dirty="0"/>
              <a:t>St. Petersburg College offers early college admission to qualified high school students in Pinellas County at </a:t>
            </a:r>
            <a:r>
              <a:rPr lang="en-US" sz="1700" b="1" dirty="0"/>
              <a:t>no charge!</a:t>
            </a:r>
            <a:r>
              <a:rPr lang="en-US" sz="1700" dirty="0"/>
              <a:t> This program gives students credit toward a high school diploma and a college degree.</a:t>
            </a:r>
          </a:p>
          <a:p>
            <a:r>
              <a:rPr lang="en-US" sz="1700" dirty="0"/>
              <a:t>Earn as many as 30+ credits towards a 4-year bachelor's degree through participation in the Early Admission Program.</a:t>
            </a:r>
            <a:br>
              <a:rPr lang="en-US" sz="1700" dirty="0"/>
            </a:br>
            <a:endParaRPr lang="en-US" sz="1700" dirty="0"/>
          </a:p>
          <a:p>
            <a:pPr>
              <a:buNone/>
            </a:pPr>
            <a:endParaRPr lang="en-US" sz="1700" b="1" dirty="0"/>
          </a:p>
          <a:p>
            <a:pPr>
              <a:buNone/>
            </a:pPr>
            <a:endParaRPr lang="en-US" sz="1700" b="1" dirty="0"/>
          </a:p>
          <a:p>
            <a:pPr>
              <a:buNone/>
            </a:pPr>
            <a:r>
              <a:rPr lang="en-US" sz="1700" b="1" dirty="0"/>
              <a:t>Who’s eligible?</a:t>
            </a:r>
          </a:p>
          <a:p>
            <a:r>
              <a:rPr lang="en-US" sz="1700" dirty="0"/>
              <a:t>Pinellas County students who have completed three years of high school with a minimum of 18 credits earned and who have achieved an acceptable score for college-level courses on the SAT, ACT, FCAT or SPC College Placement Test (including math). There is no cost for application, tuition or textbooks.</a:t>
            </a:r>
          </a:p>
          <a:p>
            <a:pPr>
              <a:buNone/>
            </a:pPr>
            <a:r>
              <a:rPr lang="en-US" sz="1700" b="1" dirty="0"/>
              <a:t>What’s required to enroll?</a:t>
            </a:r>
          </a:p>
          <a:p>
            <a:r>
              <a:rPr lang="en-US" sz="1700" dirty="0"/>
              <a:t>Student must:</a:t>
            </a:r>
          </a:p>
          <a:p>
            <a:r>
              <a:rPr lang="en-US" sz="1700" dirty="0"/>
              <a:t>See their guidance counselor to verify that they are eligible.</a:t>
            </a:r>
          </a:p>
          <a:p>
            <a:r>
              <a:rPr lang="en-US" sz="1700" dirty="0"/>
              <a:t>Spend their senior year as a full-time SPC student.</a:t>
            </a:r>
          </a:p>
          <a:p>
            <a:r>
              <a:rPr lang="en-US" sz="1700" dirty="0"/>
              <a:t>Have at least an unweighted cumulative GPA of 3.0 on a 4.0 scale (unweighted) for all high school work attempted.</a:t>
            </a:r>
          </a:p>
          <a:p>
            <a:pPr>
              <a:spcBef>
                <a:spcPct val="20000"/>
              </a:spcBef>
              <a:spcAft>
                <a:spcPts val="600"/>
              </a:spcAft>
              <a:buClr>
                <a:schemeClr val="accent1"/>
              </a:buClr>
              <a:buSzPct val="115000"/>
              <a:buFont typeface="Arial"/>
              <a:buChar char="•"/>
            </a:pPr>
            <a:endParaRPr lang="en-US"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C8A9C14-B81F-4ABA-AF45-4C94F9427E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2" name="Title 1"/>
          <p:cNvSpPr>
            <a:spLocks noGrp="1"/>
          </p:cNvSpPr>
          <p:nvPr>
            <p:ph type="title"/>
          </p:nvPr>
        </p:nvSpPr>
        <p:spPr>
          <a:xfrm>
            <a:off x="991044" y="1292249"/>
            <a:ext cx="2745042" cy="4123267"/>
          </a:xfrm>
        </p:spPr>
        <p:style>
          <a:lnRef idx="3">
            <a:schemeClr val="lt1"/>
          </a:lnRef>
          <a:fillRef idx="1">
            <a:schemeClr val="accent3"/>
          </a:fillRef>
          <a:effectRef idx="1">
            <a:schemeClr val="accent3"/>
          </a:effectRef>
          <a:fontRef idx="minor">
            <a:schemeClr val="lt1"/>
          </a:fontRef>
        </p:style>
        <p:txBody>
          <a:bodyPr anchor="b">
            <a:normAutofit/>
          </a:bodyPr>
          <a:lstStyle/>
          <a:p>
            <a:r>
              <a:rPr lang="en-US" sz="3200" dirty="0"/>
              <a:t>TUTORING</a:t>
            </a:r>
            <a:br>
              <a:rPr lang="en-US" sz="3200" dirty="0"/>
            </a:br>
            <a:r>
              <a:rPr lang="en-US" sz="3200" dirty="0"/>
              <a:t>OPTIONS</a:t>
            </a:r>
          </a:p>
        </p:txBody>
      </p:sp>
      <p:cxnSp>
        <p:nvCxnSpPr>
          <p:cNvPr id="13" name="Straight Connector 12">
            <a:extLst>
              <a:ext uri="{FF2B5EF4-FFF2-40B4-BE49-F238E27FC236}">
                <a16:creationId xmlns:a16="http://schemas.microsoft.com/office/drawing/2014/main" id="{2144CCF4-CC56-408E-8884-15972C826F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1550" y="2400639"/>
            <a:ext cx="2745043"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48CFF6F1-1F89-4573-888C-D62B323585E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493960" y="1014789"/>
            <a:ext cx="3645832" cy="4893735"/>
          </a:xfrm>
          <a:prstGeom prst="rect">
            <a:avLst/>
          </a:prstGeom>
          <a:ln w="57150" cmpd="thickThin">
            <a:solidFill>
              <a:schemeClr val="tx1">
                <a:lumMod val="50000"/>
                <a:lumOff val="50000"/>
              </a:schemeClr>
            </a:solidFill>
            <a:miter lim="800000"/>
          </a:ln>
        </p:spPr>
      </p:pic>
      <p:sp>
        <p:nvSpPr>
          <p:cNvPr id="6" name="TextBox 5">
            <a:extLst>
              <a:ext uri="{FF2B5EF4-FFF2-40B4-BE49-F238E27FC236}">
                <a16:creationId xmlns:a16="http://schemas.microsoft.com/office/drawing/2014/main" id="{44E432FE-5A33-4726-B2B9-B5B33C09B2D4}"/>
              </a:ext>
            </a:extLst>
          </p:cNvPr>
          <p:cNvSpPr txBox="1"/>
          <p:nvPr/>
        </p:nvSpPr>
        <p:spPr>
          <a:xfrm>
            <a:off x="5867400" y="5410200"/>
            <a:ext cx="220445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www.flickr.com/photos/matt512/307984909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228600"/>
            <a:ext cx="8610600" cy="1066800"/>
          </a:xfrm>
        </p:spPr>
        <p:style>
          <a:lnRef idx="3">
            <a:schemeClr val="lt1"/>
          </a:lnRef>
          <a:fillRef idx="1">
            <a:schemeClr val="accent2"/>
          </a:fillRef>
          <a:effectRef idx="1">
            <a:schemeClr val="accent2"/>
          </a:effectRef>
          <a:fontRef idx="minor">
            <a:schemeClr val="lt1"/>
          </a:fontRef>
        </p:style>
        <p:txBody>
          <a:bodyPr>
            <a:normAutofit fontScale="90000"/>
          </a:bodyPr>
          <a:lstStyle/>
          <a:p>
            <a:pPr eaLnBrk="1" hangingPunct="1">
              <a:defRPr/>
            </a:pPr>
            <a:r>
              <a:rPr lang="en-US" b="1" u="sng" dirty="0">
                <a:solidFill>
                  <a:schemeClr val="tx1"/>
                </a:solidFill>
                <a:effectLst>
                  <a:outerShdw blurRad="38100" dist="38100" dir="2700000" algn="tl">
                    <a:srgbClr val="000000">
                      <a:alpha val="43137"/>
                    </a:srgbClr>
                  </a:outerShdw>
                </a:effectLst>
              </a:rPr>
              <a:t>TUTORING RESOURCES</a:t>
            </a:r>
            <a:br>
              <a:rPr lang="en-US" u="sng" dirty="0">
                <a:solidFill>
                  <a:schemeClr val="tx1"/>
                </a:solidFill>
              </a:rPr>
            </a:br>
            <a:r>
              <a:rPr lang="en-US" sz="3200" dirty="0">
                <a:solidFill>
                  <a:schemeClr val="tx1"/>
                </a:solidFill>
              </a:rPr>
              <a:t> </a:t>
            </a:r>
            <a:r>
              <a:rPr lang="en-US" sz="2200" i="1" dirty="0">
                <a:solidFill>
                  <a:schemeClr val="tx1"/>
                </a:solidFill>
              </a:rPr>
              <a:t>SEEK HELP WHEN YOU NEED IT</a:t>
            </a:r>
          </a:p>
        </p:txBody>
      </p:sp>
      <p:sp>
        <p:nvSpPr>
          <p:cNvPr id="10243" name="Rectangle 3"/>
          <p:cNvSpPr>
            <a:spLocks noGrp="1" noChangeArrowheads="1"/>
          </p:cNvSpPr>
          <p:nvPr>
            <p:ph idx="1"/>
          </p:nvPr>
        </p:nvSpPr>
        <p:spPr>
          <a:xfrm>
            <a:off x="381000" y="1361200"/>
            <a:ext cx="8382000" cy="5115800"/>
          </a:xfrm>
          <a:effectLst/>
        </p:spPr>
        <p:style>
          <a:lnRef idx="1">
            <a:schemeClr val="accent2"/>
          </a:lnRef>
          <a:fillRef idx="2">
            <a:schemeClr val="accent2"/>
          </a:fillRef>
          <a:effectRef idx="1">
            <a:schemeClr val="accent2"/>
          </a:effectRef>
          <a:fontRef idx="minor">
            <a:schemeClr val="dk1"/>
          </a:fontRef>
        </p:style>
        <p:txBody>
          <a:bodyPr>
            <a:normAutofit fontScale="25000" lnSpcReduction="20000"/>
          </a:bodyPr>
          <a:lstStyle/>
          <a:p>
            <a:pPr eaLnBrk="1" hangingPunct="1">
              <a:lnSpc>
                <a:spcPct val="90000"/>
              </a:lnSpc>
              <a:spcBef>
                <a:spcPct val="0"/>
              </a:spcBef>
              <a:buNone/>
              <a:defRPr/>
            </a:pPr>
            <a:endParaRPr lang="en-US" sz="8000" b="1" dirty="0">
              <a:solidFill>
                <a:schemeClr val="bg1"/>
              </a:solidFill>
              <a:effectLst>
                <a:outerShdw blurRad="38100" dist="38100" dir="2700000" algn="tl">
                  <a:srgbClr val="000000">
                    <a:alpha val="43137"/>
                  </a:srgbClr>
                </a:outerShdw>
              </a:effectLst>
            </a:endParaRPr>
          </a:p>
          <a:p>
            <a:pPr eaLnBrk="1" hangingPunct="1">
              <a:lnSpc>
                <a:spcPct val="90000"/>
              </a:lnSpc>
              <a:spcBef>
                <a:spcPct val="0"/>
              </a:spcBef>
              <a:buNone/>
              <a:defRPr/>
            </a:pPr>
            <a:endParaRPr lang="en-US" sz="8000" b="1" dirty="0">
              <a:solidFill>
                <a:schemeClr val="bg1"/>
              </a:solidFill>
              <a:effectLst>
                <a:outerShdw blurRad="38100" dist="38100" dir="2700000" algn="tl">
                  <a:srgbClr val="000000">
                    <a:alpha val="43137"/>
                  </a:srgbClr>
                </a:outerShdw>
              </a:effectLst>
            </a:endParaRPr>
          </a:p>
          <a:p>
            <a:pPr eaLnBrk="1" hangingPunct="1">
              <a:lnSpc>
                <a:spcPct val="90000"/>
              </a:lnSpc>
              <a:spcBef>
                <a:spcPct val="0"/>
              </a:spcBef>
              <a:buNone/>
              <a:defRPr/>
            </a:pPr>
            <a:r>
              <a:rPr lang="en-US" sz="8000" b="1" dirty="0">
                <a:solidFill>
                  <a:schemeClr val="tx1">
                    <a:lumMod val="65000"/>
                    <a:lumOff val="35000"/>
                  </a:schemeClr>
                </a:solidFill>
                <a:effectLst>
                  <a:outerShdw blurRad="38100" dist="38100" dir="2700000" algn="tl">
                    <a:srgbClr val="000000">
                      <a:alpha val="43137"/>
                    </a:srgbClr>
                  </a:outerShdw>
                </a:effectLst>
              </a:rPr>
              <a:t>If you need help or have a question, always start first with your</a:t>
            </a:r>
            <a:r>
              <a:rPr lang="en-US" sz="8000" b="1" u="sng" dirty="0">
                <a:solidFill>
                  <a:schemeClr val="tx1">
                    <a:lumMod val="65000"/>
                    <a:lumOff val="35000"/>
                  </a:schemeClr>
                </a:solidFill>
                <a:effectLst>
                  <a:outerShdw blurRad="38100" dist="38100" dir="2700000" algn="tl">
                    <a:srgbClr val="000000">
                      <a:alpha val="43137"/>
                    </a:srgbClr>
                  </a:outerShdw>
                </a:effectLst>
              </a:rPr>
              <a:t> teacher!!!</a:t>
            </a:r>
            <a:endParaRPr lang="en-US" sz="3600" b="1" u="sng" dirty="0">
              <a:solidFill>
                <a:schemeClr val="tx1">
                  <a:lumMod val="65000"/>
                  <a:lumOff val="35000"/>
                </a:schemeClr>
              </a:solidFill>
            </a:endParaRPr>
          </a:p>
          <a:p>
            <a:pPr eaLnBrk="1" hangingPunct="1">
              <a:lnSpc>
                <a:spcPct val="90000"/>
              </a:lnSpc>
              <a:spcBef>
                <a:spcPct val="0"/>
              </a:spcBef>
              <a:buFontTx/>
              <a:buNone/>
              <a:defRPr/>
            </a:pPr>
            <a:endParaRPr lang="en-US" sz="7200" b="1" u="sng" dirty="0"/>
          </a:p>
          <a:p>
            <a:pPr eaLnBrk="1" hangingPunct="1">
              <a:lnSpc>
                <a:spcPct val="90000"/>
              </a:lnSpc>
              <a:spcBef>
                <a:spcPct val="0"/>
              </a:spcBef>
              <a:buNone/>
              <a:defRPr/>
            </a:pPr>
            <a:endParaRPr lang="en-US" sz="8000" dirty="0"/>
          </a:p>
          <a:p>
            <a:pPr eaLnBrk="1" hangingPunct="1">
              <a:lnSpc>
                <a:spcPct val="90000"/>
              </a:lnSpc>
              <a:spcBef>
                <a:spcPct val="0"/>
              </a:spcBef>
              <a:buNone/>
              <a:defRPr/>
            </a:pPr>
            <a:r>
              <a:rPr lang="en-US" sz="8000" dirty="0"/>
              <a:t>Could you benefit from additional help?  Take advantage of the </a:t>
            </a:r>
            <a:r>
              <a:rPr lang="en-US" sz="8000" u="sng" dirty="0"/>
              <a:t>FREE</a:t>
            </a:r>
            <a:r>
              <a:rPr lang="en-US" sz="8000" dirty="0"/>
              <a:t> tutoring resources we have to offer!!!</a:t>
            </a:r>
          </a:p>
          <a:p>
            <a:pPr lvl="1" eaLnBrk="1" hangingPunct="1">
              <a:lnSpc>
                <a:spcPct val="90000"/>
              </a:lnSpc>
              <a:defRPr/>
            </a:pPr>
            <a:endParaRPr lang="en-US" sz="8400" b="1" dirty="0"/>
          </a:p>
          <a:p>
            <a:pPr>
              <a:lnSpc>
                <a:spcPct val="90000"/>
              </a:lnSpc>
              <a:defRPr/>
            </a:pPr>
            <a:r>
              <a:rPr lang="en-US" sz="8400" b="1" dirty="0">
                <a:solidFill>
                  <a:schemeClr val="tx1">
                    <a:lumMod val="65000"/>
                    <a:lumOff val="35000"/>
                  </a:schemeClr>
                </a:solidFill>
              </a:rPr>
              <a:t>Tuesday and Thursday 2:15-4:15</a:t>
            </a:r>
          </a:p>
          <a:p>
            <a:pPr lvl="1">
              <a:lnSpc>
                <a:spcPct val="90000"/>
              </a:lnSpc>
              <a:defRPr/>
            </a:pPr>
            <a:r>
              <a:rPr lang="en-US" sz="8000" b="1" dirty="0">
                <a:solidFill>
                  <a:schemeClr val="tx1">
                    <a:lumMod val="65000"/>
                    <a:lumOff val="35000"/>
                  </a:schemeClr>
                </a:solidFill>
              </a:rPr>
              <a:t>Math:  </a:t>
            </a:r>
            <a:r>
              <a:rPr lang="en-US" sz="8000" b="1" dirty="0" err="1">
                <a:solidFill>
                  <a:schemeClr val="tx1">
                    <a:lumMod val="65000"/>
                    <a:lumOff val="35000"/>
                  </a:schemeClr>
                </a:solidFill>
              </a:rPr>
              <a:t>Alg</a:t>
            </a:r>
            <a:r>
              <a:rPr lang="en-US" sz="8000" b="1" dirty="0">
                <a:solidFill>
                  <a:schemeClr val="tx1">
                    <a:lumMod val="65000"/>
                    <a:lumOff val="35000"/>
                  </a:schemeClr>
                </a:solidFill>
              </a:rPr>
              <a:t> 1 </a:t>
            </a:r>
            <a:r>
              <a:rPr lang="en-US" sz="8000" b="1" dirty="0">
                <a:solidFill>
                  <a:schemeClr val="tx1">
                    <a:lumMod val="65000"/>
                    <a:lumOff val="35000"/>
                  </a:schemeClr>
                </a:solidFill>
                <a:sym typeface="Wingdings" panose="05000000000000000000" pitchFamily="2" charset="2"/>
              </a:rPr>
              <a:t> </a:t>
            </a:r>
            <a:r>
              <a:rPr lang="en-US" sz="8000" b="1" dirty="0">
                <a:solidFill>
                  <a:schemeClr val="tx1">
                    <a:lumMod val="65000"/>
                    <a:lumOff val="35000"/>
                  </a:schemeClr>
                </a:solidFill>
              </a:rPr>
              <a:t>19-123; Geo/</a:t>
            </a:r>
            <a:r>
              <a:rPr lang="en-US" sz="8000" b="1" dirty="0" err="1">
                <a:solidFill>
                  <a:schemeClr val="tx1">
                    <a:lumMod val="65000"/>
                    <a:lumOff val="35000"/>
                  </a:schemeClr>
                </a:solidFill>
              </a:rPr>
              <a:t>Alg</a:t>
            </a:r>
            <a:r>
              <a:rPr lang="en-US" sz="8000" b="1" dirty="0">
                <a:solidFill>
                  <a:schemeClr val="tx1">
                    <a:lumMod val="65000"/>
                    <a:lumOff val="35000"/>
                  </a:schemeClr>
                </a:solidFill>
              </a:rPr>
              <a:t> 2 </a:t>
            </a:r>
            <a:r>
              <a:rPr lang="en-US" sz="8000" b="1" dirty="0">
                <a:solidFill>
                  <a:schemeClr val="tx1">
                    <a:lumMod val="65000"/>
                    <a:lumOff val="35000"/>
                  </a:schemeClr>
                </a:solidFill>
                <a:sym typeface="Wingdings" panose="05000000000000000000" pitchFamily="2" charset="2"/>
              </a:rPr>
              <a:t> </a:t>
            </a:r>
            <a:r>
              <a:rPr lang="en-US" sz="8000" b="1" dirty="0">
                <a:solidFill>
                  <a:schemeClr val="tx1">
                    <a:lumMod val="65000"/>
                    <a:lumOff val="35000"/>
                  </a:schemeClr>
                </a:solidFill>
              </a:rPr>
              <a:t>19-103; Trig/</a:t>
            </a:r>
            <a:r>
              <a:rPr lang="en-US" sz="8000" b="1" dirty="0" err="1">
                <a:solidFill>
                  <a:schemeClr val="tx1">
                    <a:lumMod val="65000"/>
                    <a:lumOff val="35000"/>
                  </a:schemeClr>
                </a:solidFill>
              </a:rPr>
              <a:t>Precal</a:t>
            </a:r>
            <a:r>
              <a:rPr lang="en-US" sz="8000" b="1" dirty="0">
                <a:solidFill>
                  <a:schemeClr val="tx1">
                    <a:lumMod val="65000"/>
                    <a:lumOff val="35000"/>
                  </a:schemeClr>
                </a:solidFill>
              </a:rPr>
              <a:t>/</a:t>
            </a:r>
            <a:r>
              <a:rPr lang="en-US" sz="8000" b="1" dirty="0" err="1">
                <a:solidFill>
                  <a:schemeClr val="tx1">
                    <a:lumMod val="65000"/>
                    <a:lumOff val="35000"/>
                  </a:schemeClr>
                </a:solidFill>
              </a:rPr>
              <a:t>etc</a:t>
            </a:r>
            <a:r>
              <a:rPr lang="en-US" sz="8000" b="1" dirty="0">
                <a:solidFill>
                  <a:schemeClr val="tx1">
                    <a:lumMod val="65000"/>
                    <a:lumOff val="35000"/>
                  </a:schemeClr>
                </a:solidFill>
              </a:rPr>
              <a:t> </a:t>
            </a:r>
            <a:r>
              <a:rPr lang="en-US" sz="8000" b="1" dirty="0">
                <a:solidFill>
                  <a:schemeClr val="tx1">
                    <a:lumMod val="65000"/>
                    <a:lumOff val="35000"/>
                  </a:schemeClr>
                </a:solidFill>
                <a:sym typeface="Wingdings" panose="05000000000000000000" pitchFamily="2" charset="2"/>
              </a:rPr>
              <a:t> </a:t>
            </a:r>
            <a:r>
              <a:rPr lang="en-US" sz="8000" b="1" dirty="0">
                <a:solidFill>
                  <a:schemeClr val="tx1">
                    <a:lumMod val="65000"/>
                    <a:lumOff val="35000"/>
                  </a:schemeClr>
                </a:solidFill>
              </a:rPr>
              <a:t>19-113</a:t>
            </a:r>
            <a:endParaRPr lang="en-US" sz="2800" dirty="0">
              <a:solidFill>
                <a:schemeClr val="tx1">
                  <a:lumMod val="65000"/>
                  <a:lumOff val="35000"/>
                </a:schemeClr>
              </a:solidFill>
            </a:endParaRPr>
          </a:p>
          <a:p>
            <a:pPr>
              <a:lnSpc>
                <a:spcPct val="90000"/>
              </a:lnSpc>
              <a:defRPr/>
            </a:pPr>
            <a:r>
              <a:rPr lang="en-US" sz="8400" b="1" dirty="0">
                <a:solidFill>
                  <a:schemeClr val="tx1">
                    <a:lumMod val="65000"/>
                    <a:lumOff val="35000"/>
                  </a:schemeClr>
                </a:solidFill>
              </a:rPr>
              <a:t>Homework Help Line </a:t>
            </a:r>
          </a:p>
          <a:p>
            <a:pPr lvl="1">
              <a:lnSpc>
                <a:spcPct val="90000"/>
              </a:lnSpc>
              <a:spcBef>
                <a:spcPct val="0"/>
              </a:spcBef>
              <a:defRPr/>
            </a:pPr>
            <a:r>
              <a:rPr lang="en-US" sz="8400" dirty="0"/>
              <a:t>727 547 7223       	</a:t>
            </a:r>
          </a:p>
          <a:p>
            <a:pPr lvl="1">
              <a:lnSpc>
                <a:spcPct val="90000"/>
              </a:lnSpc>
              <a:spcBef>
                <a:spcPct val="0"/>
              </a:spcBef>
              <a:defRPr/>
            </a:pPr>
            <a:r>
              <a:rPr lang="en-US" sz="8400" dirty="0"/>
              <a:t>Monday – Thursday 5:00pm-8:00pm</a:t>
            </a:r>
          </a:p>
          <a:p>
            <a:pPr lvl="2" eaLnBrk="1" hangingPunct="1">
              <a:lnSpc>
                <a:spcPct val="90000"/>
              </a:lnSpc>
              <a:spcBef>
                <a:spcPct val="0"/>
              </a:spcBef>
              <a:buFontTx/>
              <a:buNone/>
              <a:defRPr/>
            </a:pPr>
            <a:endParaRPr lang="en-US" sz="7200" dirty="0"/>
          </a:p>
          <a:p>
            <a:pPr lvl="2" eaLnBrk="1" hangingPunct="1">
              <a:lnSpc>
                <a:spcPct val="90000"/>
              </a:lnSpc>
              <a:spcBef>
                <a:spcPct val="0"/>
              </a:spcBef>
              <a:buFontTx/>
              <a:buNone/>
              <a:defRPr/>
            </a:pPr>
            <a:endParaRPr lang="en-US" sz="4000" dirty="0"/>
          </a:p>
          <a:p>
            <a:pPr lvl="1" algn="ctr" eaLnBrk="1" hangingPunct="1">
              <a:lnSpc>
                <a:spcPct val="90000"/>
              </a:lnSpc>
              <a:spcBef>
                <a:spcPct val="0"/>
              </a:spcBef>
              <a:buFontTx/>
              <a:buNone/>
              <a:defRPr/>
            </a:pPr>
            <a:r>
              <a:rPr lang="en-US" sz="7200" b="1" dirty="0">
                <a:effectLst>
                  <a:outerShdw blurRad="38100" dist="38100" dir="2700000" algn="tl">
                    <a:srgbClr val="C0C0C0"/>
                  </a:outerShdw>
                </a:effectLst>
              </a:rPr>
              <a:t>To seek referral for PAID Tutors, See Counselor</a:t>
            </a:r>
          </a:p>
          <a:p>
            <a:pPr eaLnBrk="1" hangingPunct="1">
              <a:lnSpc>
                <a:spcPct val="90000"/>
              </a:lnSpc>
              <a:buFontTx/>
              <a:buNone/>
              <a:defRPr/>
            </a:pPr>
            <a:endParaRPr lang="en-US" sz="2800" dirty="0"/>
          </a:p>
          <a:p>
            <a:pPr eaLnBrk="1" hangingPunct="1">
              <a:lnSpc>
                <a:spcPct val="90000"/>
              </a:lnSpc>
              <a:buFontTx/>
              <a:buNone/>
              <a:defRPr/>
            </a:pPr>
            <a:r>
              <a:rPr lang="en-US" sz="2800" dirty="0"/>
              <a:t>		</a:t>
            </a:r>
          </a:p>
          <a:p>
            <a:pPr eaLnBrk="1" hangingPunct="1">
              <a:lnSpc>
                <a:spcPct val="90000"/>
              </a:lnSpc>
              <a:buFontTx/>
              <a:buNone/>
              <a:defRPr/>
            </a:pPr>
            <a:r>
              <a:rPr lang="en-US" sz="2800" dirty="0"/>
              <a:t> </a:t>
            </a:r>
            <a:endParaRPr lang="en-US" sz="3600" b="1" dirty="0">
              <a:solidFill>
                <a:schemeClr val="tx2"/>
              </a:solidFill>
              <a:latin typeface="Lucida Handwriting" pitchFamily="66" charset="0"/>
            </a:endParaRPr>
          </a:p>
        </p:txBody>
      </p:sp>
      <p:sp>
        <p:nvSpPr>
          <p:cNvPr id="6" name="Left Arrow 5"/>
          <p:cNvSpPr/>
          <p:nvPr/>
        </p:nvSpPr>
        <p:spPr>
          <a:xfrm rot="2304262">
            <a:off x="8054456" y="2370477"/>
            <a:ext cx="381000" cy="30480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sp>
        <p:nvSpPr>
          <p:cNvPr id="7" name="Left Arrow 6"/>
          <p:cNvSpPr/>
          <p:nvPr/>
        </p:nvSpPr>
        <p:spPr>
          <a:xfrm rot="5400000" flipH="1">
            <a:off x="7433941" y="1583229"/>
            <a:ext cx="362666" cy="24420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sp>
        <p:nvSpPr>
          <p:cNvPr id="8" name="Left Arrow 7"/>
          <p:cNvSpPr/>
          <p:nvPr/>
        </p:nvSpPr>
        <p:spPr>
          <a:xfrm rot="8380473">
            <a:off x="6987556" y="2372173"/>
            <a:ext cx="381000" cy="30480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Tree>
  </p:cSld>
  <p:clrMapOvr>
    <a:masterClrMapping/>
  </p:clrMapOvr>
  <p:transition>
    <p:sndAc>
      <p:stSnd>
        <p:snd r:embed="rId3" name="push.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 calcmode="lin" valueType="num">
                                      <p:cBhvr>
                                        <p:cTn id="9" dur="500" fill="hold"/>
                                        <p:tgtEl>
                                          <p:spTgt spid="10242"/>
                                        </p:tgtEl>
                                        <p:attrNameLst>
                                          <p:attrName>style.rotation</p:attrName>
                                        </p:attrNameLst>
                                      </p:cBhvr>
                                      <p:tavLst>
                                        <p:tav tm="0">
                                          <p:val>
                                            <p:fltVal val="360"/>
                                          </p:val>
                                        </p:tav>
                                        <p:tav tm="100000">
                                          <p:val>
                                            <p:fltVal val="0"/>
                                          </p:val>
                                        </p:tav>
                                      </p:tavLst>
                                    </p:anim>
                                    <p:animEffect transition="in" filter="fade">
                                      <p:cBhvr>
                                        <p:cTn id="10" dur="500"/>
                                        <p:tgtEl>
                                          <p:spTgt spid="10242"/>
                                        </p:tgtEl>
                                      </p:cBhvr>
                                    </p:animEffect>
                                  </p:childTnLst>
                                </p:cTn>
                              </p:par>
                              <p:par>
                                <p:cTn id="11" presetID="49" presetClass="entr" presetSubtype="0" decel="100000" fill="hold" grpId="0" nodeType="withEffect">
                                  <p:stCondLst>
                                    <p:cond delay="0"/>
                                  </p:stCondLst>
                                  <p:iterate type="lt">
                                    <p:tmPct val="10000"/>
                                  </p:iterate>
                                  <p:childTnLst>
                                    <p:set>
                                      <p:cBhvr>
                                        <p:cTn id="12" dur="1" fill="hold">
                                          <p:stCondLst>
                                            <p:cond delay="0"/>
                                          </p:stCondLst>
                                        </p:cTn>
                                        <p:tgtEl>
                                          <p:spTgt spid="10243">
                                            <p:bg/>
                                          </p:spTgt>
                                        </p:tgtEl>
                                        <p:attrNameLst>
                                          <p:attrName>style.visibility</p:attrName>
                                        </p:attrNameLst>
                                      </p:cBhvr>
                                      <p:to>
                                        <p:strVal val="visible"/>
                                      </p:to>
                                    </p:set>
                                    <p:anim calcmode="lin" valueType="num">
                                      <p:cBhvr>
                                        <p:cTn id="13" dur="500" fill="hold"/>
                                        <p:tgtEl>
                                          <p:spTgt spid="10243">
                                            <p:bg/>
                                          </p:spTgt>
                                        </p:tgtEl>
                                        <p:attrNameLst>
                                          <p:attrName>ppt_w</p:attrName>
                                        </p:attrNameLst>
                                      </p:cBhvr>
                                      <p:tavLst>
                                        <p:tav tm="0">
                                          <p:val>
                                            <p:fltVal val="0"/>
                                          </p:val>
                                        </p:tav>
                                        <p:tav tm="100000">
                                          <p:val>
                                            <p:strVal val="#ppt_w"/>
                                          </p:val>
                                        </p:tav>
                                      </p:tavLst>
                                    </p:anim>
                                    <p:anim calcmode="lin" valueType="num">
                                      <p:cBhvr>
                                        <p:cTn id="14" dur="500" fill="hold"/>
                                        <p:tgtEl>
                                          <p:spTgt spid="10243">
                                            <p:bg/>
                                          </p:spTgt>
                                        </p:tgtEl>
                                        <p:attrNameLst>
                                          <p:attrName>ppt_h</p:attrName>
                                        </p:attrNameLst>
                                      </p:cBhvr>
                                      <p:tavLst>
                                        <p:tav tm="0">
                                          <p:val>
                                            <p:fltVal val="0"/>
                                          </p:val>
                                        </p:tav>
                                        <p:tav tm="100000">
                                          <p:val>
                                            <p:strVal val="#ppt_h"/>
                                          </p:val>
                                        </p:tav>
                                      </p:tavLst>
                                    </p:anim>
                                    <p:anim calcmode="lin" valueType="num">
                                      <p:cBhvr>
                                        <p:cTn id="15" dur="500" fill="hold"/>
                                        <p:tgtEl>
                                          <p:spTgt spid="10243">
                                            <p:bg/>
                                          </p:spTgt>
                                        </p:tgtEl>
                                        <p:attrNameLst>
                                          <p:attrName>style.rotation</p:attrName>
                                        </p:attrNameLst>
                                      </p:cBhvr>
                                      <p:tavLst>
                                        <p:tav tm="0">
                                          <p:val>
                                            <p:fltVal val="360"/>
                                          </p:val>
                                        </p:tav>
                                        <p:tav tm="100000">
                                          <p:val>
                                            <p:fltVal val="0"/>
                                          </p:val>
                                        </p:tav>
                                      </p:tavLst>
                                    </p:anim>
                                    <p:animEffect transition="in" filter="fade">
                                      <p:cBhvr>
                                        <p:cTn id="16" dur="500"/>
                                        <p:tgtEl>
                                          <p:spTgt spid="10243">
                                            <p:bg/>
                                          </p:spTgt>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iterate type="lt">
                                    <p:tmPct val="10000"/>
                                  </p:iterate>
                                  <p:childTnLst>
                                    <p:set>
                                      <p:cBhvr>
                                        <p:cTn id="20" dur="1" fill="hold">
                                          <p:stCondLst>
                                            <p:cond delay="0"/>
                                          </p:stCondLst>
                                        </p:cTn>
                                        <p:tgtEl>
                                          <p:spTgt spid="10243">
                                            <p:txEl>
                                              <p:pRg st="2" end="2"/>
                                            </p:txEl>
                                          </p:spTgt>
                                        </p:tgtEl>
                                        <p:attrNameLst>
                                          <p:attrName>style.visibility</p:attrName>
                                        </p:attrNameLst>
                                      </p:cBhvr>
                                      <p:to>
                                        <p:strVal val="visible"/>
                                      </p:to>
                                    </p:set>
                                    <p:anim calcmode="lin" valueType="num">
                                      <p:cBhvr>
                                        <p:cTn id="21" dur="500" fill="hold"/>
                                        <p:tgtEl>
                                          <p:spTgt spid="1024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0243">
                                            <p:txEl>
                                              <p:pRg st="2" end="2"/>
                                            </p:txEl>
                                          </p:spTgt>
                                        </p:tgtEl>
                                        <p:attrNameLst>
                                          <p:attrName>ppt_h</p:attrName>
                                        </p:attrNameLst>
                                      </p:cBhvr>
                                      <p:tavLst>
                                        <p:tav tm="0">
                                          <p:val>
                                            <p:fltVal val="0"/>
                                          </p:val>
                                        </p:tav>
                                        <p:tav tm="100000">
                                          <p:val>
                                            <p:strVal val="#ppt_h"/>
                                          </p:val>
                                        </p:tav>
                                      </p:tavLst>
                                    </p:anim>
                                    <p:anim calcmode="lin" valueType="num">
                                      <p:cBhvr>
                                        <p:cTn id="23" dur="500" fill="hold"/>
                                        <p:tgtEl>
                                          <p:spTgt spid="10243">
                                            <p:txEl>
                                              <p:pRg st="2" end="2"/>
                                            </p:txEl>
                                          </p:spTgt>
                                        </p:tgtEl>
                                        <p:attrNameLst>
                                          <p:attrName>style.rotation</p:attrName>
                                        </p:attrNameLst>
                                      </p:cBhvr>
                                      <p:tavLst>
                                        <p:tav tm="0">
                                          <p:val>
                                            <p:fltVal val="360"/>
                                          </p:val>
                                        </p:tav>
                                        <p:tav tm="100000">
                                          <p:val>
                                            <p:fltVal val="0"/>
                                          </p:val>
                                        </p:tav>
                                      </p:tavLst>
                                    </p:anim>
                                    <p:animEffect transition="in" filter="fade">
                                      <p:cBhvr>
                                        <p:cTn id="24" dur="500"/>
                                        <p:tgtEl>
                                          <p:spTgt spid="1024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iterate type="lt">
                                    <p:tmPct val="10000"/>
                                  </p:iterate>
                                  <p:childTnLst>
                                    <p:set>
                                      <p:cBhvr>
                                        <p:cTn id="28" dur="1" fill="hold">
                                          <p:stCondLst>
                                            <p:cond delay="0"/>
                                          </p:stCondLst>
                                        </p:cTn>
                                        <p:tgtEl>
                                          <p:spTgt spid="10243">
                                            <p:txEl>
                                              <p:pRg st="5" end="5"/>
                                            </p:txEl>
                                          </p:spTgt>
                                        </p:tgtEl>
                                        <p:attrNameLst>
                                          <p:attrName>style.visibility</p:attrName>
                                        </p:attrNameLst>
                                      </p:cBhvr>
                                      <p:to>
                                        <p:strVal val="visible"/>
                                      </p:to>
                                    </p:set>
                                    <p:anim calcmode="lin" valueType="num">
                                      <p:cBhvr>
                                        <p:cTn id="29" dur="500" fill="hold"/>
                                        <p:tgtEl>
                                          <p:spTgt spid="10243">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10243">
                                            <p:txEl>
                                              <p:pRg st="5" end="5"/>
                                            </p:txEl>
                                          </p:spTgt>
                                        </p:tgtEl>
                                        <p:attrNameLst>
                                          <p:attrName>ppt_h</p:attrName>
                                        </p:attrNameLst>
                                      </p:cBhvr>
                                      <p:tavLst>
                                        <p:tav tm="0">
                                          <p:val>
                                            <p:fltVal val="0"/>
                                          </p:val>
                                        </p:tav>
                                        <p:tav tm="100000">
                                          <p:val>
                                            <p:strVal val="#ppt_h"/>
                                          </p:val>
                                        </p:tav>
                                      </p:tavLst>
                                    </p:anim>
                                    <p:anim calcmode="lin" valueType="num">
                                      <p:cBhvr>
                                        <p:cTn id="31" dur="500" fill="hold"/>
                                        <p:tgtEl>
                                          <p:spTgt spid="10243">
                                            <p:txEl>
                                              <p:pRg st="5" end="5"/>
                                            </p:txEl>
                                          </p:spTgt>
                                        </p:tgtEl>
                                        <p:attrNameLst>
                                          <p:attrName>style.rotation</p:attrName>
                                        </p:attrNameLst>
                                      </p:cBhvr>
                                      <p:tavLst>
                                        <p:tav tm="0">
                                          <p:val>
                                            <p:fltVal val="360"/>
                                          </p:val>
                                        </p:tav>
                                        <p:tav tm="100000">
                                          <p:val>
                                            <p:fltVal val="0"/>
                                          </p:val>
                                        </p:tav>
                                      </p:tavLst>
                                    </p:anim>
                                    <p:animEffect transition="in" filter="fade">
                                      <p:cBhvr>
                                        <p:cTn id="32" dur="500"/>
                                        <p:tgtEl>
                                          <p:spTgt spid="10243">
                                            <p:txEl>
                                              <p:pRg st="5" end="5"/>
                                            </p:txEl>
                                          </p:spTgt>
                                        </p:tgtEl>
                                      </p:cBhvr>
                                    </p:animEffect>
                                  </p:childTnLst>
                                </p:cTn>
                              </p:par>
                              <p:par>
                                <p:cTn id="33" presetID="49" presetClass="entr" presetSubtype="0" decel="100000" fill="hold" grpId="0" nodeType="withEffect">
                                  <p:stCondLst>
                                    <p:cond delay="0"/>
                                  </p:stCondLst>
                                  <p:iterate type="lt">
                                    <p:tmPct val="10000"/>
                                  </p:iterate>
                                  <p:childTnLst>
                                    <p:set>
                                      <p:cBhvr>
                                        <p:cTn id="34" dur="1" fill="hold">
                                          <p:stCondLst>
                                            <p:cond delay="0"/>
                                          </p:stCondLst>
                                        </p:cTn>
                                        <p:tgtEl>
                                          <p:spTgt spid="10243">
                                            <p:txEl>
                                              <p:pRg st="7" end="7"/>
                                            </p:txEl>
                                          </p:spTgt>
                                        </p:tgtEl>
                                        <p:attrNameLst>
                                          <p:attrName>style.visibility</p:attrName>
                                        </p:attrNameLst>
                                      </p:cBhvr>
                                      <p:to>
                                        <p:strVal val="visible"/>
                                      </p:to>
                                    </p:set>
                                    <p:anim calcmode="lin" valueType="num">
                                      <p:cBhvr>
                                        <p:cTn id="35" dur="500" fill="hold"/>
                                        <p:tgtEl>
                                          <p:spTgt spid="10243">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10243">
                                            <p:txEl>
                                              <p:pRg st="7" end="7"/>
                                            </p:txEl>
                                          </p:spTgt>
                                        </p:tgtEl>
                                        <p:attrNameLst>
                                          <p:attrName>ppt_h</p:attrName>
                                        </p:attrNameLst>
                                      </p:cBhvr>
                                      <p:tavLst>
                                        <p:tav tm="0">
                                          <p:val>
                                            <p:fltVal val="0"/>
                                          </p:val>
                                        </p:tav>
                                        <p:tav tm="100000">
                                          <p:val>
                                            <p:strVal val="#ppt_h"/>
                                          </p:val>
                                        </p:tav>
                                      </p:tavLst>
                                    </p:anim>
                                    <p:anim calcmode="lin" valueType="num">
                                      <p:cBhvr>
                                        <p:cTn id="37" dur="500" fill="hold"/>
                                        <p:tgtEl>
                                          <p:spTgt spid="10243">
                                            <p:txEl>
                                              <p:pRg st="7" end="7"/>
                                            </p:txEl>
                                          </p:spTgt>
                                        </p:tgtEl>
                                        <p:attrNameLst>
                                          <p:attrName>style.rotation</p:attrName>
                                        </p:attrNameLst>
                                      </p:cBhvr>
                                      <p:tavLst>
                                        <p:tav tm="0">
                                          <p:val>
                                            <p:fltVal val="360"/>
                                          </p:val>
                                        </p:tav>
                                        <p:tav tm="100000">
                                          <p:val>
                                            <p:fltVal val="0"/>
                                          </p:val>
                                        </p:tav>
                                      </p:tavLst>
                                    </p:anim>
                                    <p:animEffect transition="in" filter="fade">
                                      <p:cBhvr>
                                        <p:cTn id="38" dur="500"/>
                                        <p:tgtEl>
                                          <p:spTgt spid="10243">
                                            <p:txEl>
                                              <p:pRg st="7" end="7"/>
                                            </p:txEl>
                                          </p:spTgt>
                                        </p:tgtEl>
                                      </p:cBhvr>
                                    </p:animEffect>
                                  </p:childTnLst>
                                </p:cTn>
                              </p:par>
                              <p:par>
                                <p:cTn id="39" presetID="49" presetClass="entr" presetSubtype="0" decel="100000" fill="hold" grpId="0" nodeType="withEffect">
                                  <p:stCondLst>
                                    <p:cond delay="0"/>
                                  </p:stCondLst>
                                  <p:iterate type="lt">
                                    <p:tmPct val="10000"/>
                                  </p:iterate>
                                  <p:childTnLst>
                                    <p:set>
                                      <p:cBhvr>
                                        <p:cTn id="40" dur="1" fill="hold">
                                          <p:stCondLst>
                                            <p:cond delay="0"/>
                                          </p:stCondLst>
                                        </p:cTn>
                                        <p:tgtEl>
                                          <p:spTgt spid="10243">
                                            <p:txEl>
                                              <p:pRg st="8" end="8"/>
                                            </p:txEl>
                                          </p:spTgt>
                                        </p:tgtEl>
                                        <p:attrNameLst>
                                          <p:attrName>style.visibility</p:attrName>
                                        </p:attrNameLst>
                                      </p:cBhvr>
                                      <p:to>
                                        <p:strVal val="visible"/>
                                      </p:to>
                                    </p:set>
                                    <p:anim calcmode="lin" valueType="num">
                                      <p:cBhvr>
                                        <p:cTn id="41" dur="500" fill="hold"/>
                                        <p:tgtEl>
                                          <p:spTgt spid="10243">
                                            <p:txEl>
                                              <p:pRg st="8" end="8"/>
                                            </p:txEl>
                                          </p:spTgt>
                                        </p:tgtEl>
                                        <p:attrNameLst>
                                          <p:attrName>ppt_w</p:attrName>
                                        </p:attrNameLst>
                                      </p:cBhvr>
                                      <p:tavLst>
                                        <p:tav tm="0">
                                          <p:val>
                                            <p:fltVal val="0"/>
                                          </p:val>
                                        </p:tav>
                                        <p:tav tm="100000">
                                          <p:val>
                                            <p:strVal val="#ppt_w"/>
                                          </p:val>
                                        </p:tav>
                                      </p:tavLst>
                                    </p:anim>
                                    <p:anim calcmode="lin" valueType="num">
                                      <p:cBhvr>
                                        <p:cTn id="42" dur="500" fill="hold"/>
                                        <p:tgtEl>
                                          <p:spTgt spid="10243">
                                            <p:txEl>
                                              <p:pRg st="8" end="8"/>
                                            </p:txEl>
                                          </p:spTgt>
                                        </p:tgtEl>
                                        <p:attrNameLst>
                                          <p:attrName>ppt_h</p:attrName>
                                        </p:attrNameLst>
                                      </p:cBhvr>
                                      <p:tavLst>
                                        <p:tav tm="0">
                                          <p:val>
                                            <p:fltVal val="0"/>
                                          </p:val>
                                        </p:tav>
                                        <p:tav tm="100000">
                                          <p:val>
                                            <p:strVal val="#ppt_h"/>
                                          </p:val>
                                        </p:tav>
                                      </p:tavLst>
                                    </p:anim>
                                    <p:anim calcmode="lin" valueType="num">
                                      <p:cBhvr>
                                        <p:cTn id="43" dur="500" fill="hold"/>
                                        <p:tgtEl>
                                          <p:spTgt spid="10243">
                                            <p:txEl>
                                              <p:pRg st="8" end="8"/>
                                            </p:txEl>
                                          </p:spTgt>
                                        </p:tgtEl>
                                        <p:attrNameLst>
                                          <p:attrName>style.rotation</p:attrName>
                                        </p:attrNameLst>
                                      </p:cBhvr>
                                      <p:tavLst>
                                        <p:tav tm="0">
                                          <p:val>
                                            <p:fltVal val="360"/>
                                          </p:val>
                                        </p:tav>
                                        <p:tav tm="100000">
                                          <p:val>
                                            <p:fltVal val="0"/>
                                          </p:val>
                                        </p:tav>
                                      </p:tavLst>
                                    </p:anim>
                                    <p:animEffect transition="in" filter="fade">
                                      <p:cBhvr>
                                        <p:cTn id="44" dur="500"/>
                                        <p:tgtEl>
                                          <p:spTgt spid="10243">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grpId="0" nodeType="clickEffect">
                                  <p:stCondLst>
                                    <p:cond delay="0"/>
                                  </p:stCondLst>
                                  <p:iterate type="lt">
                                    <p:tmPct val="10000"/>
                                  </p:iterate>
                                  <p:childTnLst>
                                    <p:set>
                                      <p:cBhvr>
                                        <p:cTn id="48" dur="1" fill="hold">
                                          <p:stCondLst>
                                            <p:cond delay="0"/>
                                          </p:stCondLst>
                                        </p:cTn>
                                        <p:tgtEl>
                                          <p:spTgt spid="10243">
                                            <p:txEl>
                                              <p:pRg st="9" end="9"/>
                                            </p:txEl>
                                          </p:spTgt>
                                        </p:tgtEl>
                                        <p:attrNameLst>
                                          <p:attrName>style.visibility</p:attrName>
                                        </p:attrNameLst>
                                      </p:cBhvr>
                                      <p:to>
                                        <p:strVal val="visible"/>
                                      </p:to>
                                    </p:set>
                                    <p:anim calcmode="lin" valueType="num">
                                      <p:cBhvr>
                                        <p:cTn id="49" dur="500" fill="hold"/>
                                        <p:tgtEl>
                                          <p:spTgt spid="10243">
                                            <p:txEl>
                                              <p:pRg st="9" end="9"/>
                                            </p:txEl>
                                          </p:spTgt>
                                        </p:tgtEl>
                                        <p:attrNameLst>
                                          <p:attrName>ppt_w</p:attrName>
                                        </p:attrNameLst>
                                      </p:cBhvr>
                                      <p:tavLst>
                                        <p:tav tm="0">
                                          <p:val>
                                            <p:fltVal val="0"/>
                                          </p:val>
                                        </p:tav>
                                        <p:tav tm="100000">
                                          <p:val>
                                            <p:strVal val="#ppt_w"/>
                                          </p:val>
                                        </p:tav>
                                      </p:tavLst>
                                    </p:anim>
                                    <p:anim calcmode="lin" valueType="num">
                                      <p:cBhvr>
                                        <p:cTn id="50" dur="500" fill="hold"/>
                                        <p:tgtEl>
                                          <p:spTgt spid="10243">
                                            <p:txEl>
                                              <p:pRg st="9" end="9"/>
                                            </p:txEl>
                                          </p:spTgt>
                                        </p:tgtEl>
                                        <p:attrNameLst>
                                          <p:attrName>ppt_h</p:attrName>
                                        </p:attrNameLst>
                                      </p:cBhvr>
                                      <p:tavLst>
                                        <p:tav tm="0">
                                          <p:val>
                                            <p:fltVal val="0"/>
                                          </p:val>
                                        </p:tav>
                                        <p:tav tm="100000">
                                          <p:val>
                                            <p:strVal val="#ppt_h"/>
                                          </p:val>
                                        </p:tav>
                                      </p:tavLst>
                                    </p:anim>
                                    <p:anim calcmode="lin" valueType="num">
                                      <p:cBhvr>
                                        <p:cTn id="51" dur="500" fill="hold"/>
                                        <p:tgtEl>
                                          <p:spTgt spid="10243">
                                            <p:txEl>
                                              <p:pRg st="9" end="9"/>
                                            </p:txEl>
                                          </p:spTgt>
                                        </p:tgtEl>
                                        <p:attrNameLst>
                                          <p:attrName>style.rotation</p:attrName>
                                        </p:attrNameLst>
                                      </p:cBhvr>
                                      <p:tavLst>
                                        <p:tav tm="0">
                                          <p:val>
                                            <p:fltVal val="360"/>
                                          </p:val>
                                        </p:tav>
                                        <p:tav tm="100000">
                                          <p:val>
                                            <p:fltVal val="0"/>
                                          </p:val>
                                        </p:tav>
                                      </p:tavLst>
                                    </p:anim>
                                    <p:animEffect transition="in" filter="fade">
                                      <p:cBhvr>
                                        <p:cTn id="52" dur="500"/>
                                        <p:tgtEl>
                                          <p:spTgt spid="10243">
                                            <p:txEl>
                                              <p:pRg st="9" end="9"/>
                                            </p:txEl>
                                          </p:spTgt>
                                        </p:tgtEl>
                                      </p:cBhvr>
                                    </p:animEffect>
                                  </p:childTnLst>
                                </p:cTn>
                              </p:par>
                              <p:par>
                                <p:cTn id="53" presetID="49" presetClass="entr" presetSubtype="0" decel="100000" fill="hold" grpId="0" nodeType="withEffect">
                                  <p:stCondLst>
                                    <p:cond delay="0"/>
                                  </p:stCondLst>
                                  <p:iterate type="lt">
                                    <p:tmPct val="10000"/>
                                  </p:iterate>
                                  <p:childTnLst>
                                    <p:set>
                                      <p:cBhvr>
                                        <p:cTn id="54" dur="1" fill="hold">
                                          <p:stCondLst>
                                            <p:cond delay="0"/>
                                          </p:stCondLst>
                                        </p:cTn>
                                        <p:tgtEl>
                                          <p:spTgt spid="10243">
                                            <p:txEl>
                                              <p:pRg st="10" end="10"/>
                                            </p:txEl>
                                          </p:spTgt>
                                        </p:tgtEl>
                                        <p:attrNameLst>
                                          <p:attrName>style.visibility</p:attrName>
                                        </p:attrNameLst>
                                      </p:cBhvr>
                                      <p:to>
                                        <p:strVal val="visible"/>
                                      </p:to>
                                    </p:set>
                                    <p:anim calcmode="lin" valueType="num">
                                      <p:cBhvr>
                                        <p:cTn id="55" dur="500" fill="hold"/>
                                        <p:tgtEl>
                                          <p:spTgt spid="10243">
                                            <p:txEl>
                                              <p:pRg st="10" end="10"/>
                                            </p:txEl>
                                          </p:spTgt>
                                        </p:tgtEl>
                                        <p:attrNameLst>
                                          <p:attrName>ppt_w</p:attrName>
                                        </p:attrNameLst>
                                      </p:cBhvr>
                                      <p:tavLst>
                                        <p:tav tm="0">
                                          <p:val>
                                            <p:fltVal val="0"/>
                                          </p:val>
                                        </p:tav>
                                        <p:tav tm="100000">
                                          <p:val>
                                            <p:strVal val="#ppt_w"/>
                                          </p:val>
                                        </p:tav>
                                      </p:tavLst>
                                    </p:anim>
                                    <p:anim calcmode="lin" valueType="num">
                                      <p:cBhvr>
                                        <p:cTn id="56" dur="500" fill="hold"/>
                                        <p:tgtEl>
                                          <p:spTgt spid="10243">
                                            <p:txEl>
                                              <p:pRg st="10" end="10"/>
                                            </p:txEl>
                                          </p:spTgt>
                                        </p:tgtEl>
                                        <p:attrNameLst>
                                          <p:attrName>ppt_h</p:attrName>
                                        </p:attrNameLst>
                                      </p:cBhvr>
                                      <p:tavLst>
                                        <p:tav tm="0">
                                          <p:val>
                                            <p:fltVal val="0"/>
                                          </p:val>
                                        </p:tav>
                                        <p:tav tm="100000">
                                          <p:val>
                                            <p:strVal val="#ppt_h"/>
                                          </p:val>
                                        </p:tav>
                                      </p:tavLst>
                                    </p:anim>
                                    <p:anim calcmode="lin" valueType="num">
                                      <p:cBhvr>
                                        <p:cTn id="57" dur="500" fill="hold"/>
                                        <p:tgtEl>
                                          <p:spTgt spid="10243">
                                            <p:txEl>
                                              <p:pRg st="10" end="10"/>
                                            </p:txEl>
                                          </p:spTgt>
                                        </p:tgtEl>
                                        <p:attrNameLst>
                                          <p:attrName>style.rotation</p:attrName>
                                        </p:attrNameLst>
                                      </p:cBhvr>
                                      <p:tavLst>
                                        <p:tav tm="0">
                                          <p:val>
                                            <p:fltVal val="360"/>
                                          </p:val>
                                        </p:tav>
                                        <p:tav tm="100000">
                                          <p:val>
                                            <p:fltVal val="0"/>
                                          </p:val>
                                        </p:tav>
                                      </p:tavLst>
                                    </p:anim>
                                    <p:animEffect transition="in" filter="fade">
                                      <p:cBhvr>
                                        <p:cTn id="58" dur="500"/>
                                        <p:tgtEl>
                                          <p:spTgt spid="10243">
                                            <p:txEl>
                                              <p:pRg st="10" end="10"/>
                                            </p:txEl>
                                          </p:spTgt>
                                        </p:tgtEl>
                                      </p:cBhvr>
                                    </p:animEffect>
                                  </p:childTnLst>
                                </p:cTn>
                              </p:par>
                              <p:par>
                                <p:cTn id="59" presetID="49" presetClass="entr" presetSubtype="0" decel="100000" fill="hold" grpId="0" nodeType="withEffect">
                                  <p:stCondLst>
                                    <p:cond delay="0"/>
                                  </p:stCondLst>
                                  <p:iterate type="lt">
                                    <p:tmPct val="10000"/>
                                  </p:iterate>
                                  <p:childTnLst>
                                    <p:set>
                                      <p:cBhvr>
                                        <p:cTn id="60" dur="1" fill="hold">
                                          <p:stCondLst>
                                            <p:cond delay="0"/>
                                          </p:stCondLst>
                                        </p:cTn>
                                        <p:tgtEl>
                                          <p:spTgt spid="10243">
                                            <p:txEl>
                                              <p:pRg st="11" end="11"/>
                                            </p:txEl>
                                          </p:spTgt>
                                        </p:tgtEl>
                                        <p:attrNameLst>
                                          <p:attrName>style.visibility</p:attrName>
                                        </p:attrNameLst>
                                      </p:cBhvr>
                                      <p:to>
                                        <p:strVal val="visible"/>
                                      </p:to>
                                    </p:set>
                                    <p:anim calcmode="lin" valueType="num">
                                      <p:cBhvr>
                                        <p:cTn id="61" dur="500" fill="hold"/>
                                        <p:tgtEl>
                                          <p:spTgt spid="10243">
                                            <p:txEl>
                                              <p:pRg st="11" end="11"/>
                                            </p:txEl>
                                          </p:spTgt>
                                        </p:tgtEl>
                                        <p:attrNameLst>
                                          <p:attrName>ppt_w</p:attrName>
                                        </p:attrNameLst>
                                      </p:cBhvr>
                                      <p:tavLst>
                                        <p:tav tm="0">
                                          <p:val>
                                            <p:fltVal val="0"/>
                                          </p:val>
                                        </p:tav>
                                        <p:tav tm="100000">
                                          <p:val>
                                            <p:strVal val="#ppt_w"/>
                                          </p:val>
                                        </p:tav>
                                      </p:tavLst>
                                    </p:anim>
                                    <p:anim calcmode="lin" valueType="num">
                                      <p:cBhvr>
                                        <p:cTn id="62" dur="500" fill="hold"/>
                                        <p:tgtEl>
                                          <p:spTgt spid="10243">
                                            <p:txEl>
                                              <p:pRg st="11" end="11"/>
                                            </p:txEl>
                                          </p:spTgt>
                                        </p:tgtEl>
                                        <p:attrNameLst>
                                          <p:attrName>ppt_h</p:attrName>
                                        </p:attrNameLst>
                                      </p:cBhvr>
                                      <p:tavLst>
                                        <p:tav tm="0">
                                          <p:val>
                                            <p:fltVal val="0"/>
                                          </p:val>
                                        </p:tav>
                                        <p:tav tm="100000">
                                          <p:val>
                                            <p:strVal val="#ppt_h"/>
                                          </p:val>
                                        </p:tav>
                                      </p:tavLst>
                                    </p:anim>
                                    <p:anim calcmode="lin" valueType="num">
                                      <p:cBhvr>
                                        <p:cTn id="63" dur="500" fill="hold"/>
                                        <p:tgtEl>
                                          <p:spTgt spid="10243">
                                            <p:txEl>
                                              <p:pRg st="11" end="11"/>
                                            </p:txEl>
                                          </p:spTgt>
                                        </p:tgtEl>
                                        <p:attrNameLst>
                                          <p:attrName>style.rotation</p:attrName>
                                        </p:attrNameLst>
                                      </p:cBhvr>
                                      <p:tavLst>
                                        <p:tav tm="0">
                                          <p:val>
                                            <p:fltVal val="360"/>
                                          </p:val>
                                        </p:tav>
                                        <p:tav tm="100000">
                                          <p:val>
                                            <p:fltVal val="0"/>
                                          </p:val>
                                        </p:tav>
                                      </p:tavLst>
                                    </p:anim>
                                    <p:animEffect transition="in" filter="fade">
                                      <p:cBhvr>
                                        <p:cTn id="64" dur="500"/>
                                        <p:tgtEl>
                                          <p:spTgt spid="10243">
                                            <p:txEl>
                                              <p:pRg st="11" end="11"/>
                                            </p:txEl>
                                          </p:spTgt>
                                        </p:tgtEl>
                                      </p:cBhvr>
                                    </p:animEffect>
                                  </p:childTnLst>
                                </p:cTn>
                              </p:par>
                              <p:par>
                                <p:cTn id="65" presetID="49" presetClass="entr" presetSubtype="0" decel="100000" fill="hold" grpId="0" nodeType="withEffect">
                                  <p:stCondLst>
                                    <p:cond delay="0"/>
                                  </p:stCondLst>
                                  <p:iterate type="lt">
                                    <p:tmPct val="10000"/>
                                  </p:iterate>
                                  <p:childTnLst>
                                    <p:set>
                                      <p:cBhvr>
                                        <p:cTn id="66" dur="1" fill="hold">
                                          <p:stCondLst>
                                            <p:cond delay="0"/>
                                          </p:stCondLst>
                                        </p:cTn>
                                        <p:tgtEl>
                                          <p:spTgt spid="10243">
                                            <p:txEl>
                                              <p:pRg st="14" end="14"/>
                                            </p:txEl>
                                          </p:spTgt>
                                        </p:tgtEl>
                                        <p:attrNameLst>
                                          <p:attrName>style.visibility</p:attrName>
                                        </p:attrNameLst>
                                      </p:cBhvr>
                                      <p:to>
                                        <p:strVal val="visible"/>
                                      </p:to>
                                    </p:set>
                                    <p:anim calcmode="lin" valueType="num">
                                      <p:cBhvr>
                                        <p:cTn id="67" dur="500" fill="hold"/>
                                        <p:tgtEl>
                                          <p:spTgt spid="10243">
                                            <p:txEl>
                                              <p:pRg st="14" end="14"/>
                                            </p:txEl>
                                          </p:spTgt>
                                        </p:tgtEl>
                                        <p:attrNameLst>
                                          <p:attrName>ppt_w</p:attrName>
                                        </p:attrNameLst>
                                      </p:cBhvr>
                                      <p:tavLst>
                                        <p:tav tm="0">
                                          <p:val>
                                            <p:fltVal val="0"/>
                                          </p:val>
                                        </p:tav>
                                        <p:tav tm="100000">
                                          <p:val>
                                            <p:strVal val="#ppt_w"/>
                                          </p:val>
                                        </p:tav>
                                      </p:tavLst>
                                    </p:anim>
                                    <p:anim calcmode="lin" valueType="num">
                                      <p:cBhvr>
                                        <p:cTn id="68" dur="500" fill="hold"/>
                                        <p:tgtEl>
                                          <p:spTgt spid="10243">
                                            <p:txEl>
                                              <p:pRg st="14" end="14"/>
                                            </p:txEl>
                                          </p:spTgt>
                                        </p:tgtEl>
                                        <p:attrNameLst>
                                          <p:attrName>ppt_h</p:attrName>
                                        </p:attrNameLst>
                                      </p:cBhvr>
                                      <p:tavLst>
                                        <p:tav tm="0">
                                          <p:val>
                                            <p:fltVal val="0"/>
                                          </p:val>
                                        </p:tav>
                                        <p:tav tm="100000">
                                          <p:val>
                                            <p:strVal val="#ppt_h"/>
                                          </p:val>
                                        </p:tav>
                                      </p:tavLst>
                                    </p:anim>
                                    <p:anim calcmode="lin" valueType="num">
                                      <p:cBhvr>
                                        <p:cTn id="69" dur="500" fill="hold"/>
                                        <p:tgtEl>
                                          <p:spTgt spid="10243">
                                            <p:txEl>
                                              <p:pRg st="14" end="14"/>
                                            </p:txEl>
                                          </p:spTgt>
                                        </p:tgtEl>
                                        <p:attrNameLst>
                                          <p:attrName>style.rotation</p:attrName>
                                        </p:attrNameLst>
                                      </p:cBhvr>
                                      <p:tavLst>
                                        <p:tav tm="0">
                                          <p:val>
                                            <p:fltVal val="360"/>
                                          </p:val>
                                        </p:tav>
                                        <p:tav tm="100000">
                                          <p:val>
                                            <p:fltVal val="0"/>
                                          </p:val>
                                        </p:tav>
                                      </p:tavLst>
                                    </p:anim>
                                    <p:animEffect transition="in" filter="fade">
                                      <p:cBhvr>
                                        <p:cTn id="70" dur="500"/>
                                        <p:tgtEl>
                                          <p:spTgt spid="10243">
                                            <p:txEl>
                                              <p:pRg st="14" end="1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49" presetClass="entr" presetSubtype="0" decel="100000" fill="hold" grpId="0" nodeType="clickEffect">
                                  <p:stCondLst>
                                    <p:cond delay="0"/>
                                  </p:stCondLst>
                                  <p:iterate type="lt">
                                    <p:tmPct val="10000"/>
                                  </p:iterate>
                                  <p:childTnLst>
                                    <p:set>
                                      <p:cBhvr>
                                        <p:cTn id="74" dur="1" fill="hold">
                                          <p:stCondLst>
                                            <p:cond delay="0"/>
                                          </p:stCondLst>
                                        </p:cTn>
                                        <p:tgtEl>
                                          <p:spTgt spid="10243">
                                            <p:txEl>
                                              <p:pRg st="16" end="16"/>
                                            </p:txEl>
                                          </p:spTgt>
                                        </p:tgtEl>
                                        <p:attrNameLst>
                                          <p:attrName>style.visibility</p:attrName>
                                        </p:attrNameLst>
                                      </p:cBhvr>
                                      <p:to>
                                        <p:strVal val="visible"/>
                                      </p:to>
                                    </p:set>
                                    <p:anim calcmode="lin" valueType="num">
                                      <p:cBhvr>
                                        <p:cTn id="75" dur="500" fill="hold"/>
                                        <p:tgtEl>
                                          <p:spTgt spid="10243">
                                            <p:txEl>
                                              <p:pRg st="16" end="16"/>
                                            </p:txEl>
                                          </p:spTgt>
                                        </p:tgtEl>
                                        <p:attrNameLst>
                                          <p:attrName>ppt_w</p:attrName>
                                        </p:attrNameLst>
                                      </p:cBhvr>
                                      <p:tavLst>
                                        <p:tav tm="0">
                                          <p:val>
                                            <p:fltVal val="0"/>
                                          </p:val>
                                        </p:tav>
                                        <p:tav tm="100000">
                                          <p:val>
                                            <p:strVal val="#ppt_w"/>
                                          </p:val>
                                        </p:tav>
                                      </p:tavLst>
                                    </p:anim>
                                    <p:anim calcmode="lin" valueType="num">
                                      <p:cBhvr>
                                        <p:cTn id="76" dur="500" fill="hold"/>
                                        <p:tgtEl>
                                          <p:spTgt spid="10243">
                                            <p:txEl>
                                              <p:pRg st="16" end="16"/>
                                            </p:txEl>
                                          </p:spTgt>
                                        </p:tgtEl>
                                        <p:attrNameLst>
                                          <p:attrName>ppt_h</p:attrName>
                                        </p:attrNameLst>
                                      </p:cBhvr>
                                      <p:tavLst>
                                        <p:tav tm="0">
                                          <p:val>
                                            <p:fltVal val="0"/>
                                          </p:val>
                                        </p:tav>
                                        <p:tav tm="100000">
                                          <p:val>
                                            <p:strVal val="#ppt_h"/>
                                          </p:val>
                                        </p:tav>
                                      </p:tavLst>
                                    </p:anim>
                                    <p:anim calcmode="lin" valueType="num">
                                      <p:cBhvr>
                                        <p:cTn id="77" dur="500" fill="hold"/>
                                        <p:tgtEl>
                                          <p:spTgt spid="10243">
                                            <p:txEl>
                                              <p:pRg st="16" end="16"/>
                                            </p:txEl>
                                          </p:spTgt>
                                        </p:tgtEl>
                                        <p:attrNameLst>
                                          <p:attrName>style.rotation</p:attrName>
                                        </p:attrNameLst>
                                      </p:cBhvr>
                                      <p:tavLst>
                                        <p:tav tm="0">
                                          <p:val>
                                            <p:fltVal val="360"/>
                                          </p:val>
                                        </p:tav>
                                        <p:tav tm="100000">
                                          <p:val>
                                            <p:fltVal val="0"/>
                                          </p:val>
                                        </p:tav>
                                      </p:tavLst>
                                    </p:anim>
                                    <p:animEffect transition="in" filter="fade">
                                      <p:cBhvr>
                                        <p:cTn id="78" dur="500"/>
                                        <p:tgtEl>
                                          <p:spTgt spid="10243">
                                            <p:txEl>
                                              <p:pRg st="16" end="16"/>
                                            </p:txEl>
                                          </p:spTgt>
                                        </p:tgtEl>
                                      </p:cBhvr>
                                    </p:animEffect>
                                  </p:childTnLst>
                                </p:cTn>
                              </p:par>
                              <p:par>
                                <p:cTn id="79" presetID="49" presetClass="entr" presetSubtype="0" decel="100000" fill="hold" grpId="0" nodeType="withEffect">
                                  <p:stCondLst>
                                    <p:cond delay="0"/>
                                  </p:stCondLst>
                                  <p:iterate type="lt">
                                    <p:tmPct val="10000"/>
                                  </p:iterate>
                                  <p:childTnLst>
                                    <p:set>
                                      <p:cBhvr>
                                        <p:cTn id="80" dur="1" fill="hold">
                                          <p:stCondLst>
                                            <p:cond delay="0"/>
                                          </p:stCondLst>
                                        </p:cTn>
                                        <p:tgtEl>
                                          <p:spTgt spid="10243">
                                            <p:txEl>
                                              <p:pRg st="17" end="17"/>
                                            </p:txEl>
                                          </p:spTgt>
                                        </p:tgtEl>
                                        <p:attrNameLst>
                                          <p:attrName>style.visibility</p:attrName>
                                        </p:attrNameLst>
                                      </p:cBhvr>
                                      <p:to>
                                        <p:strVal val="visible"/>
                                      </p:to>
                                    </p:set>
                                    <p:anim calcmode="lin" valueType="num">
                                      <p:cBhvr>
                                        <p:cTn id="81" dur="500" fill="hold"/>
                                        <p:tgtEl>
                                          <p:spTgt spid="10243">
                                            <p:txEl>
                                              <p:pRg st="17" end="17"/>
                                            </p:txEl>
                                          </p:spTgt>
                                        </p:tgtEl>
                                        <p:attrNameLst>
                                          <p:attrName>ppt_w</p:attrName>
                                        </p:attrNameLst>
                                      </p:cBhvr>
                                      <p:tavLst>
                                        <p:tav tm="0">
                                          <p:val>
                                            <p:fltVal val="0"/>
                                          </p:val>
                                        </p:tav>
                                        <p:tav tm="100000">
                                          <p:val>
                                            <p:strVal val="#ppt_w"/>
                                          </p:val>
                                        </p:tav>
                                      </p:tavLst>
                                    </p:anim>
                                    <p:anim calcmode="lin" valueType="num">
                                      <p:cBhvr>
                                        <p:cTn id="82" dur="500" fill="hold"/>
                                        <p:tgtEl>
                                          <p:spTgt spid="10243">
                                            <p:txEl>
                                              <p:pRg st="17" end="17"/>
                                            </p:txEl>
                                          </p:spTgt>
                                        </p:tgtEl>
                                        <p:attrNameLst>
                                          <p:attrName>ppt_h</p:attrName>
                                        </p:attrNameLst>
                                      </p:cBhvr>
                                      <p:tavLst>
                                        <p:tav tm="0">
                                          <p:val>
                                            <p:fltVal val="0"/>
                                          </p:val>
                                        </p:tav>
                                        <p:tav tm="100000">
                                          <p:val>
                                            <p:strVal val="#ppt_h"/>
                                          </p:val>
                                        </p:tav>
                                      </p:tavLst>
                                    </p:anim>
                                    <p:anim calcmode="lin" valueType="num">
                                      <p:cBhvr>
                                        <p:cTn id="83" dur="500" fill="hold"/>
                                        <p:tgtEl>
                                          <p:spTgt spid="10243">
                                            <p:txEl>
                                              <p:pRg st="17" end="17"/>
                                            </p:txEl>
                                          </p:spTgt>
                                        </p:tgtEl>
                                        <p:attrNameLst>
                                          <p:attrName>style.rotation</p:attrName>
                                        </p:attrNameLst>
                                      </p:cBhvr>
                                      <p:tavLst>
                                        <p:tav tm="0">
                                          <p:val>
                                            <p:fltVal val="360"/>
                                          </p:val>
                                        </p:tav>
                                        <p:tav tm="100000">
                                          <p:val>
                                            <p:fltVal val="0"/>
                                          </p:val>
                                        </p:tav>
                                      </p:tavLst>
                                    </p:anim>
                                    <p:animEffect transition="in" filter="fade">
                                      <p:cBhvr>
                                        <p:cTn id="84" dur="500"/>
                                        <p:tgtEl>
                                          <p:spTgt spid="1024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1024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style>
          <a:lnRef idx="3">
            <a:schemeClr val="lt1"/>
          </a:lnRef>
          <a:fillRef idx="1">
            <a:schemeClr val="accent2"/>
          </a:fillRef>
          <a:effectRef idx="1">
            <a:schemeClr val="accent2"/>
          </a:effectRef>
          <a:fontRef idx="minor">
            <a:schemeClr val="lt1"/>
          </a:fontRef>
        </p:style>
        <p:txBody>
          <a:bodyPr>
            <a:normAutofit fontScale="90000"/>
          </a:bodyPr>
          <a:lstStyle/>
          <a:p>
            <a:pPr eaLnBrk="1" hangingPunct="1">
              <a:defRPr/>
            </a:pPr>
            <a:br>
              <a:rPr lang="en-US" u="sng" dirty="0"/>
            </a:br>
            <a:br>
              <a:rPr lang="en-US" b="1" u="sng" dirty="0">
                <a:solidFill>
                  <a:schemeClr val="tx1"/>
                </a:solidFill>
                <a:effectLst/>
              </a:rPr>
            </a:br>
            <a:r>
              <a:rPr lang="en-US" b="1" dirty="0">
                <a:solidFill>
                  <a:schemeClr val="tx1"/>
                </a:solidFill>
                <a:effectLst/>
              </a:rPr>
              <a:t>ACADEMIC ASSISTANCE</a:t>
            </a:r>
            <a:br>
              <a:rPr lang="en-US" sz="1800" u="sng" dirty="0">
                <a:solidFill>
                  <a:schemeClr val="tx1"/>
                </a:solidFill>
                <a:effectLst/>
              </a:rPr>
            </a:br>
            <a:r>
              <a:rPr lang="en-US" sz="2700" b="1" u="sng" dirty="0">
                <a:solidFill>
                  <a:schemeClr val="tx1"/>
                </a:solidFill>
                <a:effectLst/>
              </a:rPr>
              <a:t>Online Resources</a:t>
            </a:r>
            <a:br>
              <a:rPr lang="en-US" sz="1800" dirty="0">
                <a:solidFill>
                  <a:schemeClr val="tx1"/>
                </a:solidFill>
                <a:effectLst/>
              </a:rPr>
            </a:br>
            <a:br>
              <a:rPr lang="en-US" sz="2000" dirty="0"/>
            </a:br>
            <a:endParaRPr lang="en-US" dirty="0">
              <a:solidFill>
                <a:schemeClr val="bg2">
                  <a:lumMod val="50000"/>
                </a:schemeClr>
              </a:solidFill>
            </a:endParaRPr>
          </a:p>
        </p:txBody>
      </p:sp>
      <p:sp>
        <p:nvSpPr>
          <p:cNvPr id="3" name="Content Placeholder 2"/>
          <p:cNvSpPr>
            <a:spLocks noGrp="1"/>
          </p:cNvSpPr>
          <p:nvPr>
            <p:ph idx="1"/>
          </p:nvPr>
        </p:nvSpPr>
        <p:spPr>
          <a:xfrm>
            <a:off x="381000" y="2057400"/>
            <a:ext cx="8382000" cy="4419600"/>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algn="ctr" eaLnBrk="1" hangingPunct="1">
              <a:buFontTx/>
              <a:buNone/>
              <a:defRPr/>
            </a:pPr>
            <a:r>
              <a:rPr lang="en-US" sz="2800" b="1" u="sng" dirty="0"/>
              <a:t>The Khan Academy</a:t>
            </a:r>
          </a:p>
          <a:p>
            <a:pPr algn="ctr">
              <a:buNone/>
              <a:defRPr/>
            </a:pPr>
            <a:r>
              <a:rPr lang="en-US" sz="2400" b="1" dirty="0">
                <a:solidFill>
                  <a:schemeClr val="bg1"/>
                </a:solidFill>
                <a:hlinkClick r:id="rId3"/>
              </a:rPr>
              <a:t>http://www.khanacademy.org/</a:t>
            </a:r>
            <a:endParaRPr lang="en-US" sz="2200" b="1" dirty="0">
              <a:solidFill>
                <a:schemeClr val="bg1"/>
              </a:solidFill>
            </a:endParaRPr>
          </a:p>
          <a:p>
            <a:pPr algn="ctr">
              <a:buNone/>
              <a:defRPr/>
            </a:pPr>
            <a:r>
              <a:rPr lang="en-US" sz="2800" b="1" u="sng" dirty="0"/>
              <a:t>Math Nation</a:t>
            </a:r>
          </a:p>
          <a:p>
            <a:pPr algn="ctr">
              <a:buNone/>
              <a:defRPr/>
            </a:pPr>
            <a:r>
              <a:rPr lang="en-US" sz="2800" b="1" u="sng" dirty="0">
                <a:hlinkClick r:id="rId4"/>
              </a:rPr>
              <a:t>https://www.mathnation.com/</a:t>
            </a:r>
            <a:endParaRPr lang="en-US" sz="2800" b="1" u="sng" dirty="0"/>
          </a:p>
          <a:p>
            <a:pPr algn="ctr">
              <a:buNone/>
              <a:defRPr/>
            </a:pPr>
            <a:r>
              <a:rPr lang="en-US" sz="2800" b="1" u="sng" dirty="0"/>
              <a:t>Pinellas County Web Resources</a:t>
            </a:r>
          </a:p>
          <a:p>
            <a:pPr algn="ctr">
              <a:buNone/>
              <a:defRPr/>
            </a:pPr>
            <a:r>
              <a:rPr lang="en-US" sz="2800" b="1" u="sng" dirty="0">
                <a:hlinkClick r:id="rId5"/>
              </a:rPr>
              <a:t>https://www.pcsb.org/homeworkhelp</a:t>
            </a:r>
            <a:endParaRPr lang="en-US" sz="2800" b="1" u="sng" dirty="0"/>
          </a:p>
          <a:p>
            <a:pPr algn="ctr">
              <a:buNone/>
              <a:defRPr/>
            </a:pPr>
            <a:r>
              <a:rPr lang="en-US" sz="2800" b="1" u="sng" dirty="0"/>
              <a:t>Pinellas </a:t>
            </a:r>
            <a:r>
              <a:rPr lang="en-US" sz="2800" b="1" u="sng" dirty="0" err="1"/>
              <a:t>Ecounselor</a:t>
            </a:r>
            <a:endParaRPr lang="en-US" sz="2800" b="1" u="sng" dirty="0"/>
          </a:p>
          <a:p>
            <a:pPr algn="ctr">
              <a:buNone/>
              <a:defRPr/>
            </a:pPr>
            <a:r>
              <a:rPr lang="en-US" sz="2800" b="1" u="sng" dirty="0">
                <a:hlinkClick r:id="rId6"/>
              </a:rPr>
              <a:t>ecounselor@pcsb.org</a:t>
            </a:r>
            <a:r>
              <a:rPr lang="en-US" sz="2800" b="1" u="sng" dirty="0"/>
              <a:t> (M-F 4-9pm)</a:t>
            </a:r>
          </a:p>
          <a:p>
            <a:pPr algn="ctr" eaLnBrk="1" hangingPunct="1">
              <a:buFontTx/>
              <a:buNone/>
              <a:defRPr/>
            </a:pPr>
            <a:endParaRPr lang="en-US" sz="1400" b="1" dirty="0"/>
          </a:p>
          <a:p>
            <a:pPr lvl="1" eaLnBrk="1" hangingPunct="1">
              <a:buNone/>
              <a:defRPr/>
            </a:pPr>
            <a:endParaRPr lang="en-US" sz="2200" b="1" dirty="0"/>
          </a:p>
          <a:p>
            <a:pPr lvl="1" eaLnBrk="1" hangingPunct="1">
              <a:defRPr/>
            </a:pPr>
            <a:endParaRPr lang="en-US" sz="2200" b="1" dirty="0"/>
          </a:p>
          <a:p>
            <a:pPr eaLnBrk="1" hangingPunct="1">
              <a:buFontTx/>
              <a:buNone/>
              <a:defRPr/>
            </a:pPr>
            <a:endParaRPr lang="en-US" sz="1600" dirty="0"/>
          </a:p>
          <a:p>
            <a:pPr algn="ctr" eaLnBrk="1" hangingPunct="1">
              <a:buFontTx/>
              <a:buNone/>
              <a:defRPr/>
            </a:pPr>
            <a:r>
              <a:rPr lang="en-US" b="1" dirty="0">
                <a:solidFill>
                  <a:schemeClr val="bg2">
                    <a:lumMod val="50000"/>
                  </a:schemeClr>
                </a:solidFill>
              </a:rPr>
              <a:t> </a:t>
            </a:r>
            <a:endParaRPr lang="en-US" sz="2400" b="1" dirty="0">
              <a:solidFill>
                <a:schemeClr val="bg2">
                  <a:lumMod val="50000"/>
                </a:schemeClr>
              </a:solidFill>
            </a:endParaRPr>
          </a:p>
        </p:txBody>
      </p:sp>
      <p:sp>
        <p:nvSpPr>
          <p:cNvPr id="6" name="Rectangle 5"/>
          <p:cNvSpPr/>
          <p:nvPr/>
        </p:nvSpPr>
        <p:spPr>
          <a:xfrm>
            <a:off x="2286000" y="2819400"/>
            <a:ext cx="4648200" cy="457200"/>
          </a:xfrm>
          <a:prstGeom prst="rect">
            <a:avLst/>
          </a:prstGeom>
        </p:spPr>
        <p:txBody>
          <a:bodyPr>
            <a:spAutoFit/>
          </a:bodyPr>
          <a:lstStyle/>
          <a:p>
            <a:pPr algn="ctr">
              <a:defRPr/>
            </a:pP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2630" y="3244788"/>
            <a:ext cx="6798736" cy="3444997"/>
          </a:xfrm>
        </p:spPr>
        <p:txBody>
          <a:bodyPr/>
          <a:lstStyle/>
          <a:p>
            <a:endParaRPr lang="en-US" dirty="0"/>
          </a:p>
          <a:p>
            <a:r>
              <a:rPr lang="en-US" sz="3200" dirty="0"/>
              <a:t>Freshman/Sophomore Parent Night</a:t>
            </a:r>
          </a:p>
          <a:p>
            <a:pPr marL="457200" lvl="1" indent="0">
              <a:buNone/>
            </a:pPr>
            <a:r>
              <a:rPr lang="en-US" dirty="0"/>
              <a:t>November 10</a:t>
            </a:r>
            <a:r>
              <a:rPr lang="en-US" baseline="30000" dirty="0"/>
              <a:t>th</a:t>
            </a:r>
            <a:r>
              <a:rPr lang="en-US" dirty="0"/>
              <a:t> 5:30-6:30pm Virtually (TEAMS)</a:t>
            </a:r>
          </a:p>
          <a:p>
            <a:pPr marL="585216" lvl="1" indent="0">
              <a:buNone/>
            </a:pPr>
            <a:endParaRPr lang="en-US" dirty="0"/>
          </a:p>
        </p:txBody>
      </p:sp>
      <p:pic>
        <p:nvPicPr>
          <p:cNvPr id="5" name="Picture 4">
            <a:extLst>
              <a:ext uri="{FF2B5EF4-FFF2-40B4-BE49-F238E27FC236}">
                <a16:creationId xmlns:a16="http://schemas.microsoft.com/office/drawing/2014/main" id="{A0CBE18A-1C91-4E83-A486-0A5348220DB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62086" y="533400"/>
            <a:ext cx="6219825" cy="3076575"/>
          </a:xfrm>
          <a:prstGeom prst="rect">
            <a:avLst/>
          </a:prstGeom>
        </p:spPr>
      </p:pic>
    </p:spTree>
    <p:extLst>
      <p:ext uri="{BB962C8B-B14F-4D97-AF65-F5344CB8AC3E}">
        <p14:creationId xmlns:p14="http://schemas.microsoft.com/office/powerpoint/2010/main" val="3562494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0"/>
            <a:ext cx="7239000" cy="22860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sz="4400" dirty="0">
                <a:solidFill>
                  <a:schemeClr val="tx1">
                    <a:lumMod val="75000"/>
                    <a:lumOff val="25000"/>
                  </a:schemeClr>
                </a:solidFill>
              </a:rPr>
              <a:t>GRADUATION REQUIREMENTS</a:t>
            </a:r>
            <a:br>
              <a:rPr lang="en-US" sz="4400" dirty="0">
                <a:solidFill>
                  <a:schemeClr val="tx1">
                    <a:lumMod val="75000"/>
                    <a:lumOff val="25000"/>
                  </a:schemeClr>
                </a:solidFill>
              </a:rPr>
            </a:br>
            <a:r>
              <a:rPr lang="en-US" sz="2700" dirty="0">
                <a:solidFill>
                  <a:schemeClr val="tx1">
                    <a:lumMod val="75000"/>
                    <a:lumOff val="25000"/>
                  </a:schemeClr>
                </a:solidFill>
              </a:rPr>
              <a:t>CLASS</a:t>
            </a:r>
            <a:br>
              <a:rPr lang="en-US" sz="2700" dirty="0">
                <a:solidFill>
                  <a:schemeClr val="tx1">
                    <a:lumMod val="75000"/>
                    <a:lumOff val="25000"/>
                  </a:schemeClr>
                </a:solidFill>
              </a:rPr>
            </a:br>
            <a:r>
              <a:rPr lang="en-US" sz="2700" dirty="0">
                <a:solidFill>
                  <a:schemeClr val="tx1">
                    <a:lumMod val="75000"/>
                    <a:lumOff val="25000"/>
                  </a:schemeClr>
                </a:solidFill>
              </a:rPr>
              <a:t>OF </a:t>
            </a:r>
            <a:br>
              <a:rPr lang="en-US" sz="2700" dirty="0">
                <a:solidFill>
                  <a:schemeClr val="tx1">
                    <a:lumMod val="75000"/>
                    <a:lumOff val="25000"/>
                  </a:schemeClr>
                </a:solidFill>
              </a:rPr>
            </a:br>
            <a:r>
              <a:rPr lang="en-US" sz="2700" dirty="0">
                <a:solidFill>
                  <a:schemeClr val="tx1">
                    <a:lumMod val="75000"/>
                    <a:lumOff val="25000"/>
                  </a:schemeClr>
                </a:solidFill>
              </a:rPr>
              <a:t>2025</a:t>
            </a:r>
          </a:p>
        </p:txBody>
      </p:sp>
      <p:pic>
        <p:nvPicPr>
          <p:cNvPr id="4" name="Picture 3">
            <a:extLst>
              <a:ext uri="{FF2B5EF4-FFF2-40B4-BE49-F238E27FC236}">
                <a16:creationId xmlns:a16="http://schemas.microsoft.com/office/drawing/2014/main" id="{2B0A0930-48A7-4597-BF17-1B862968D47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57400" y="3124200"/>
            <a:ext cx="4910778" cy="3200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28600" y="76200"/>
            <a:ext cx="8686800" cy="838200"/>
          </a:xfrm>
        </p:spPr>
        <p:style>
          <a:lnRef idx="2">
            <a:schemeClr val="accent1"/>
          </a:lnRef>
          <a:fillRef idx="1">
            <a:schemeClr val="lt1"/>
          </a:fillRef>
          <a:effectRef idx="0">
            <a:schemeClr val="accent1"/>
          </a:effectRef>
          <a:fontRef idx="minor">
            <a:schemeClr val="dk1"/>
          </a:fontRef>
        </p:style>
        <p:txBody>
          <a:bodyPr>
            <a:normAutofit fontScale="90000"/>
          </a:bodyPr>
          <a:lstStyle/>
          <a:p>
            <a:pPr eaLnBrk="1" hangingPunct="1">
              <a:defRPr/>
            </a:pPr>
            <a:br>
              <a:rPr lang="en-US" sz="4000" u="sng" dirty="0"/>
            </a:br>
            <a:r>
              <a:rPr lang="en-US" sz="3600" dirty="0"/>
              <a:t>CORE GRADUATION REQUIRMENTS</a:t>
            </a:r>
            <a:br>
              <a:rPr lang="en-US" sz="3600" dirty="0"/>
            </a:br>
            <a:r>
              <a:rPr lang="en-US" sz="3600" dirty="0"/>
              <a:t>24 credits/2.0 unweighted G.P.A.</a:t>
            </a:r>
            <a:br>
              <a:rPr lang="en-US" dirty="0"/>
            </a:br>
            <a:endParaRPr lang="en-US" dirty="0"/>
          </a:p>
        </p:txBody>
      </p:sp>
      <p:graphicFrame>
        <p:nvGraphicFramePr>
          <p:cNvPr id="8207" name="Group 15"/>
          <p:cNvGraphicFramePr>
            <a:graphicFrameLocks noGrp="1"/>
          </p:cNvGraphicFramePr>
          <p:nvPr>
            <p:ph idx="1"/>
            <p:extLst>
              <p:ext uri="{D42A27DB-BD31-4B8C-83A1-F6EECF244321}">
                <p14:modId xmlns:p14="http://schemas.microsoft.com/office/powerpoint/2010/main" val="1166863238"/>
              </p:ext>
            </p:extLst>
          </p:nvPr>
        </p:nvGraphicFramePr>
        <p:xfrm>
          <a:off x="228600" y="914401"/>
          <a:ext cx="8881730" cy="5590417"/>
        </p:xfrm>
        <a:graphic>
          <a:graphicData uri="http://schemas.openxmlformats.org/drawingml/2006/table">
            <a:tbl>
              <a:tblPr/>
              <a:tblGrid>
                <a:gridCol w="1036202">
                  <a:extLst>
                    <a:ext uri="{9D8B030D-6E8A-4147-A177-3AD203B41FA5}">
                      <a16:colId xmlns:a16="http://schemas.microsoft.com/office/drawing/2014/main" val="20000"/>
                    </a:ext>
                  </a:extLst>
                </a:gridCol>
                <a:gridCol w="2516490">
                  <a:extLst>
                    <a:ext uri="{9D8B030D-6E8A-4147-A177-3AD203B41FA5}">
                      <a16:colId xmlns:a16="http://schemas.microsoft.com/office/drawing/2014/main" val="20001"/>
                    </a:ext>
                  </a:extLst>
                </a:gridCol>
                <a:gridCol w="5329038">
                  <a:extLst>
                    <a:ext uri="{9D8B030D-6E8A-4147-A177-3AD203B41FA5}">
                      <a16:colId xmlns:a16="http://schemas.microsoft.com/office/drawing/2014/main" val="20002"/>
                    </a:ext>
                  </a:extLst>
                </a:gridCol>
              </a:tblGrid>
              <a:tr h="247408">
                <a:tc>
                  <a:txBody>
                    <a:bodyPr/>
                    <a:lstStyle/>
                    <a:p>
                      <a:pPr marL="0" marR="0" algn="ctr">
                        <a:lnSpc>
                          <a:spcPct val="115000"/>
                        </a:lnSpc>
                        <a:spcBef>
                          <a:spcPts val="0"/>
                        </a:spcBef>
                        <a:spcAft>
                          <a:spcPts val="0"/>
                        </a:spcAft>
                      </a:pPr>
                      <a:r>
                        <a:rPr lang="en-US" sz="1600" dirty="0">
                          <a:solidFill>
                            <a:schemeClr val="tx1"/>
                          </a:solidFill>
                          <a:effectLst>
                            <a:outerShdw blurRad="38100" dist="38100" dir="2700000" algn="tl">
                              <a:srgbClr val="000000">
                                <a:alpha val="43137"/>
                              </a:srgbClr>
                            </a:outerShdw>
                          </a:effectLst>
                          <a:latin typeface="Times New Roman"/>
                          <a:ea typeface="Calibri"/>
                        </a:rPr>
                        <a:t>S</a:t>
                      </a:r>
                      <a:r>
                        <a:rPr lang="en-US" sz="1600" b="1" dirty="0">
                          <a:solidFill>
                            <a:schemeClr val="tx1"/>
                          </a:solidFill>
                          <a:effectLst>
                            <a:outerShdw blurRad="38100" dist="38100" dir="2700000" algn="tl">
                              <a:srgbClr val="000000">
                                <a:alpha val="43137"/>
                              </a:srgbClr>
                            </a:outerShdw>
                          </a:effectLst>
                          <a:latin typeface="Times New Roman"/>
                          <a:ea typeface="Calibri"/>
                        </a:rPr>
                        <a:t>UBJECT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342900" marR="0" lvl="0" indent="-342900" algn="ctr">
                        <a:lnSpc>
                          <a:spcPct val="115000"/>
                        </a:lnSpc>
                        <a:spcBef>
                          <a:spcPts val="0"/>
                        </a:spcBef>
                        <a:spcAft>
                          <a:spcPts val="0"/>
                        </a:spcAft>
                        <a:buFont typeface="Wingdings"/>
                        <a:buNone/>
                      </a:pPr>
                      <a:r>
                        <a:rPr lang="en-US" sz="1600" b="1" dirty="0">
                          <a:solidFill>
                            <a:schemeClr val="tx1"/>
                          </a:solidFill>
                          <a:effectLst>
                            <a:outerShdw blurRad="38100" dist="38100" dir="2700000" algn="tl">
                              <a:srgbClr val="000000">
                                <a:alpha val="43137"/>
                              </a:srgbClr>
                            </a:outerShdw>
                          </a:effectLst>
                          <a:latin typeface="Optima"/>
                          <a:ea typeface="Calibri"/>
                          <a:cs typeface="Optima"/>
                        </a:rPr>
                        <a:t>GRAD</a:t>
                      </a:r>
                      <a:r>
                        <a:rPr lang="en-US" sz="1600" b="1" baseline="0" dirty="0">
                          <a:solidFill>
                            <a:schemeClr val="tx1"/>
                          </a:solidFill>
                          <a:effectLst>
                            <a:outerShdw blurRad="38100" dist="38100" dir="2700000" algn="tl">
                              <a:srgbClr val="000000">
                                <a:alpha val="43137"/>
                              </a:srgbClr>
                            </a:outerShdw>
                          </a:effectLst>
                          <a:latin typeface="Optima"/>
                          <a:ea typeface="Calibri"/>
                          <a:cs typeface="Optima"/>
                        </a:rPr>
                        <a:t> REQ</a:t>
                      </a:r>
                      <a:endParaRPr lang="en-US" sz="1600" b="1" dirty="0">
                        <a:solidFill>
                          <a:schemeClr val="tx1"/>
                        </a:solidFill>
                        <a:effectLst>
                          <a:outerShdw blurRad="38100" dist="38100" dir="2700000" algn="tl">
                            <a:srgbClr val="000000">
                              <a:alpha val="43137"/>
                            </a:srgbClr>
                          </a:outerShdw>
                        </a:effectLst>
                        <a:latin typeface="Optima"/>
                        <a:ea typeface="Calibri"/>
                        <a:cs typeface="Optima"/>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342900" marR="0" lvl="0" indent="-342900" algn="ctr">
                        <a:lnSpc>
                          <a:spcPct val="115000"/>
                        </a:lnSpc>
                        <a:spcBef>
                          <a:spcPts val="0"/>
                        </a:spcBef>
                        <a:spcAft>
                          <a:spcPts val="0"/>
                        </a:spcAft>
                        <a:buFont typeface="Wingdings"/>
                        <a:buNone/>
                      </a:pPr>
                      <a:r>
                        <a:rPr lang="en-US" sz="1600" b="1" dirty="0">
                          <a:solidFill>
                            <a:schemeClr val="tx1"/>
                          </a:solidFill>
                          <a:effectLst>
                            <a:outerShdw blurRad="38100" dist="38100" dir="2700000" algn="tl">
                              <a:srgbClr val="000000">
                                <a:alpha val="43137"/>
                              </a:srgbClr>
                            </a:outerShdw>
                          </a:effectLst>
                          <a:latin typeface="Times New Roman"/>
                          <a:ea typeface="Calibri"/>
                        </a:rPr>
                        <a:t>ASSESSMENT REQ UIREMENT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extLst>
                  <a:ext uri="{0D108BD9-81ED-4DB2-BD59-A6C34878D82A}">
                    <a16:rowId xmlns:a16="http://schemas.microsoft.com/office/drawing/2014/main" val="10000"/>
                  </a:ext>
                </a:extLst>
              </a:tr>
              <a:tr h="499755">
                <a:tc>
                  <a:txBody>
                    <a:bodyPr/>
                    <a:lstStyle/>
                    <a:p>
                      <a:pPr marL="0" marR="0">
                        <a:lnSpc>
                          <a:spcPct val="115000"/>
                        </a:lnSpc>
                        <a:spcBef>
                          <a:spcPts val="0"/>
                        </a:spcBef>
                        <a:spcAft>
                          <a:spcPts val="0"/>
                        </a:spcAft>
                      </a:pPr>
                      <a:r>
                        <a:rPr lang="en-US" sz="1600" b="1" dirty="0">
                          <a:solidFill>
                            <a:srgbClr val="000000"/>
                          </a:solidFill>
                          <a:effectLst>
                            <a:outerShdw blurRad="38100" dist="38100" dir="2700000" algn="tl">
                              <a:srgbClr val="000000">
                                <a:alpha val="43137"/>
                              </a:srgbClr>
                            </a:outerShdw>
                          </a:effectLst>
                          <a:latin typeface="Optima"/>
                          <a:ea typeface="Calibri"/>
                          <a:cs typeface="Optima"/>
                        </a:rPr>
                        <a:t>English</a:t>
                      </a:r>
                      <a:endParaRPr lang="en-US" sz="1600" dirty="0">
                        <a:solidFill>
                          <a:srgbClr val="000000"/>
                        </a:solidFill>
                        <a:effectLst>
                          <a:outerShdw blurRad="38100" dist="38100" dir="2700000" algn="tl">
                            <a:srgbClr val="000000">
                              <a:alpha val="43137"/>
                            </a:srgbClr>
                          </a:outerShdw>
                        </a:effectLst>
                        <a:latin typeface="Times New Roman"/>
                        <a:ea typeface="Calibri"/>
                      </a:endParaRPr>
                    </a:p>
                    <a:p>
                      <a:pPr marL="0" marR="0">
                        <a:lnSpc>
                          <a:spcPct val="115000"/>
                        </a:lnSpc>
                        <a:spcBef>
                          <a:spcPts val="0"/>
                        </a:spcBef>
                        <a:spcAft>
                          <a:spcPts val="0"/>
                        </a:spcAft>
                      </a:pPr>
                      <a:endParaRPr lang="en-US" sz="1600" dirty="0">
                        <a:solidFill>
                          <a:srgbClr val="000000"/>
                        </a:solidFill>
                        <a:effectLst>
                          <a:outerShdw blurRad="38100" dist="38100" dir="2700000" algn="tl">
                            <a:srgbClr val="000000">
                              <a:alpha val="43137"/>
                            </a:srgbClr>
                          </a:outerShdw>
                        </a:effectLst>
                        <a:latin typeface="Times New Roman"/>
                        <a:ea typeface="Calibri"/>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nSpc>
                          <a:spcPct val="115000"/>
                        </a:lnSpc>
                        <a:spcBef>
                          <a:spcPts val="0"/>
                        </a:spcBef>
                        <a:spcAft>
                          <a:spcPts val="0"/>
                        </a:spcAft>
                        <a:buFont typeface="Wingdings"/>
                        <a:buChar char=""/>
                      </a:pPr>
                      <a:r>
                        <a:rPr lang="en-US" sz="1400" b="1" dirty="0">
                          <a:solidFill>
                            <a:srgbClr val="000000"/>
                          </a:solidFill>
                          <a:latin typeface="Optima"/>
                          <a:ea typeface="Calibri"/>
                          <a:cs typeface="Optima"/>
                        </a:rPr>
                        <a:t>4  English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nSpc>
                          <a:spcPct val="115000"/>
                        </a:lnSpc>
                        <a:spcBef>
                          <a:spcPts val="0"/>
                        </a:spcBef>
                        <a:spcAft>
                          <a:spcPts val="0"/>
                        </a:spcAft>
                        <a:buFont typeface="Wingdings"/>
                        <a:buChar char=""/>
                      </a:pPr>
                      <a:r>
                        <a:rPr lang="en-US" sz="1400" b="1" dirty="0">
                          <a:solidFill>
                            <a:srgbClr val="000000"/>
                          </a:solidFill>
                          <a:latin typeface="Optima"/>
                          <a:ea typeface="Calibri"/>
                          <a:cs typeface="Optima"/>
                        </a:rPr>
                        <a:t>Must </a:t>
                      </a:r>
                      <a:r>
                        <a:rPr lang="en-US" sz="1400" b="1" u="sng" dirty="0">
                          <a:solidFill>
                            <a:srgbClr val="000000"/>
                          </a:solidFill>
                          <a:latin typeface="Optima"/>
                          <a:ea typeface="Calibri"/>
                          <a:cs typeface="Optima"/>
                        </a:rPr>
                        <a:t>PASS</a:t>
                      </a:r>
                      <a:r>
                        <a:rPr lang="en-US" sz="1400" b="1" dirty="0">
                          <a:solidFill>
                            <a:srgbClr val="000000"/>
                          </a:solidFill>
                          <a:latin typeface="Optima"/>
                          <a:ea typeface="Calibri"/>
                          <a:cs typeface="Optima"/>
                        </a:rPr>
                        <a:t> the Grade 10 FSA ELA assessment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849415">
                <a:tc>
                  <a:txBody>
                    <a:bodyPr/>
                    <a:lstStyle/>
                    <a:p>
                      <a:pPr marL="0" marR="0">
                        <a:lnSpc>
                          <a:spcPct val="115000"/>
                        </a:lnSpc>
                        <a:spcBef>
                          <a:spcPts val="0"/>
                        </a:spcBef>
                        <a:spcAft>
                          <a:spcPts val="0"/>
                        </a:spcAft>
                      </a:pPr>
                      <a:endParaRPr lang="en-US" sz="1400" dirty="0">
                        <a:solidFill>
                          <a:srgbClr val="000000"/>
                        </a:solidFill>
                        <a:effectLst>
                          <a:outerShdw blurRad="38100" dist="38100" dir="2700000" algn="tl">
                            <a:srgbClr val="000000">
                              <a:alpha val="43137"/>
                            </a:srgbClr>
                          </a:outerShdw>
                        </a:effectLst>
                        <a:latin typeface="Times New Roman"/>
                        <a:ea typeface="Calibri"/>
                      </a:endParaRPr>
                    </a:p>
                    <a:p>
                      <a:pPr marL="0" marR="0">
                        <a:lnSpc>
                          <a:spcPct val="115000"/>
                        </a:lnSpc>
                        <a:spcBef>
                          <a:spcPts val="0"/>
                        </a:spcBef>
                        <a:spcAft>
                          <a:spcPts val="0"/>
                        </a:spcAft>
                      </a:pPr>
                      <a:r>
                        <a:rPr lang="en-US" sz="1600" b="1" dirty="0">
                          <a:solidFill>
                            <a:srgbClr val="000000"/>
                          </a:solidFill>
                          <a:effectLst>
                            <a:outerShdw blurRad="38100" dist="38100" dir="2700000" algn="tl">
                              <a:srgbClr val="000000">
                                <a:alpha val="43137"/>
                              </a:srgbClr>
                            </a:outerShdw>
                          </a:effectLst>
                          <a:latin typeface="Optima"/>
                          <a:ea typeface="Calibri"/>
                          <a:cs typeface="Optima"/>
                        </a:rPr>
                        <a:t>Math</a:t>
                      </a:r>
                      <a:endParaRPr lang="en-US" sz="1600" dirty="0">
                        <a:solidFill>
                          <a:srgbClr val="000000"/>
                        </a:solidFill>
                        <a:effectLst>
                          <a:outerShdw blurRad="38100" dist="38100" dir="2700000" algn="tl">
                            <a:srgbClr val="000000">
                              <a:alpha val="43137"/>
                            </a:srgbClr>
                          </a:outerShdw>
                        </a:effectLst>
                        <a:latin typeface="Times New Roman"/>
                        <a:ea typeface="Calibri"/>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342900" marR="0" lvl="0" indent="-342900">
                        <a:lnSpc>
                          <a:spcPct val="115000"/>
                        </a:lnSpc>
                        <a:spcBef>
                          <a:spcPts val="0"/>
                        </a:spcBef>
                        <a:spcAft>
                          <a:spcPts val="0"/>
                        </a:spcAft>
                        <a:buFont typeface="Wingdings"/>
                        <a:buChar char=""/>
                      </a:pPr>
                      <a:r>
                        <a:rPr lang="en-US" sz="1400" b="1" dirty="0">
                          <a:solidFill>
                            <a:srgbClr val="000000"/>
                          </a:solidFill>
                          <a:latin typeface="Optima"/>
                          <a:ea typeface="Calibri"/>
                          <a:cs typeface="Optima"/>
                        </a:rPr>
                        <a:t>4 credits total to include</a:t>
                      </a:r>
                    </a:p>
                    <a:p>
                      <a:pPr marL="342900" marR="0" lvl="0" indent="-342900">
                        <a:lnSpc>
                          <a:spcPct val="115000"/>
                        </a:lnSpc>
                        <a:spcBef>
                          <a:spcPts val="0"/>
                        </a:spcBef>
                        <a:spcAft>
                          <a:spcPts val="0"/>
                        </a:spcAft>
                        <a:buFont typeface="Wingdings" pitchFamily="2" charset="2"/>
                        <a:buChar char="Ø"/>
                      </a:pPr>
                      <a:r>
                        <a:rPr lang="en-US" sz="1400" b="1" dirty="0">
                          <a:solidFill>
                            <a:srgbClr val="000000"/>
                          </a:solidFill>
                          <a:latin typeface="Optima"/>
                          <a:ea typeface="Calibri"/>
                          <a:cs typeface="Optima"/>
                        </a:rPr>
                        <a:t>1 credit Algebra 1 </a:t>
                      </a:r>
                    </a:p>
                    <a:p>
                      <a:pPr marL="342900" marR="0" lvl="0" indent="-342900">
                        <a:lnSpc>
                          <a:spcPct val="115000"/>
                        </a:lnSpc>
                        <a:spcBef>
                          <a:spcPts val="0"/>
                        </a:spcBef>
                        <a:spcAft>
                          <a:spcPts val="0"/>
                        </a:spcAft>
                        <a:buFont typeface="Wingdings" pitchFamily="2" charset="2"/>
                        <a:buChar char="Ø"/>
                      </a:pPr>
                      <a:r>
                        <a:rPr lang="en-US" sz="1400" b="1" dirty="0">
                          <a:solidFill>
                            <a:srgbClr val="000000"/>
                          </a:solidFill>
                          <a:latin typeface="Optima"/>
                          <a:ea typeface="Calibri"/>
                          <a:cs typeface="Optima"/>
                        </a:rPr>
                        <a:t>1 credit Geometry</a:t>
                      </a:r>
                    </a:p>
                    <a:p>
                      <a:pPr marL="0" marR="0" lvl="0" indent="0">
                        <a:lnSpc>
                          <a:spcPct val="115000"/>
                        </a:lnSpc>
                        <a:spcBef>
                          <a:spcPts val="0"/>
                        </a:spcBef>
                        <a:spcAft>
                          <a:spcPts val="0"/>
                        </a:spcAft>
                        <a:buFont typeface="Wingdings" pitchFamily="2" charset="2"/>
                        <a:buNone/>
                      </a:pPr>
                      <a:endParaRPr lang="en-US" sz="1400" b="1" dirty="0">
                        <a:solidFill>
                          <a:srgbClr val="000000"/>
                        </a:solidFill>
                        <a:latin typeface="Optima"/>
                        <a:ea typeface="Calibri"/>
                        <a:cs typeface="Optima"/>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342900" marR="0" lvl="0" indent="-342900">
                        <a:lnSpc>
                          <a:spcPct val="115000"/>
                        </a:lnSpc>
                        <a:spcBef>
                          <a:spcPts val="0"/>
                        </a:spcBef>
                        <a:spcAft>
                          <a:spcPts val="0"/>
                        </a:spcAft>
                        <a:buFont typeface="Wingdings"/>
                        <a:buChar char=""/>
                      </a:pPr>
                      <a:r>
                        <a:rPr lang="en-US" sz="1400" b="1" dirty="0">
                          <a:solidFill>
                            <a:srgbClr val="000000"/>
                          </a:solidFill>
                          <a:latin typeface="Optima"/>
                          <a:ea typeface="Calibri"/>
                          <a:cs typeface="Optima"/>
                        </a:rPr>
                        <a:t>Algebra 1 EOC</a:t>
                      </a:r>
                      <a:r>
                        <a:rPr lang="en-US" sz="1400" b="1" baseline="0" dirty="0">
                          <a:solidFill>
                            <a:srgbClr val="000000"/>
                          </a:solidFill>
                          <a:latin typeface="Optima"/>
                          <a:ea typeface="Calibri"/>
                          <a:cs typeface="Optima"/>
                        </a:rPr>
                        <a:t> MUST PASS</a:t>
                      </a:r>
                      <a:endParaRPr lang="en-US" sz="1400" b="1" dirty="0">
                        <a:solidFill>
                          <a:srgbClr val="000000"/>
                        </a:solidFill>
                        <a:latin typeface="Optima"/>
                        <a:ea typeface="Calibri"/>
                        <a:cs typeface="Optima"/>
                      </a:endParaRPr>
                    </a:p>
                    <a:p>
                      <a:pPr marL="342900" marR="0" lvl="0" indent="-342900">
                        <a:lnSpc>
                          <a:spcPct val="115000"/>
                        </a:lnSpc>
                        <a:spcBef>
                          <a:spcPts val="0"/>
                        </a:spcBef>
                        <a:spcAft>
                          <a:spcPts val="0"/>
                        </a:spcAft>
                        <a:buFont typeface="Wingdings"/>
                        <a:buChar char=""/>
                      </a:pPr>
                      <a:r>
                        <a:rPr lang="en-US" sz="1400" b="1" dirty="0">
                          <a:solidFill>
                            <a:srgbClr val="000000"/>
                          </a:solidFill>
                          <a:latin typeface="Optima"/>
                          <a:ea typeface="Calibri"/>
                          <a:cs typeface="Optima"/>
                        </a:rPr>
                        <a:t>Geometry EOC results count 30% of the final course grade</a:t>
                      </a:r>
                    </a:p>
                    <a:p>
                      <a:pPr marL="0" marR="0" lvl="0" indent="0" algn="l" defTabSz="914400" rtl="0" eaLnBrk="1" fontAlgn="auto" latinLnBrk="0" hangingPunct="1">
                        <a:lnSpc>
                          <a:spcPct val="115000"/>
                        </a:lnSpc>
                        <a:spcBef>
                          <a:spcPts val="0"/>
                        </a:spcBef>
                        <a:spcAft>
                          <a:spcPts val="0"/>
                        </a:spcAft>
                        <a:buClrTx/>
                        <a:buSzTx/>
                        <a:buFont typeface="Wingdings" pitchFamily="2" charset="2"/>
                        <a:buNone/>
                        <a:tabLst/>
                        <a:defRPr/>
                      </a:pPr>
                      <a:endParaRPr lang="en-US" sz="1400" b="1" dirty="0">
                        <a:solidFill>
                          <a:srgbClr val="000000"/>
                        </a:solidFill>
                        <a:latin typeface="Optima"/>
                        <a:ea typeface="Calibri"/>
                        <a:cs typeface="Optima"/>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2"/>
                  </a:ext>
                </a:extLst>
              </a:tr>
              <a:tr h="896646">
                <a:tc>
                  <a:txBody>
                    <a:bodyPr/>
                    <a:lstStyle/>
                    <a:p>
                      <a:pPr marL="0" marR="0">
                        <a:lnSpc>
                          <a:spcPct val="115000"/>
                        </a:lnSpc>
                        <a:spcBef>
                          <a:spcPts val="0"/>
                        </a:spcBef>
                        <a:spcAft>
                          <a:spcPts val="0"/>
                        </a:spcAft>
                      </a:pPr>
                      <a:endParaRPr lang="en-US" sz="1400" dirty="0">
                        <a:solidFill>
                          <a:srgbClr val="000000"/>
                        </a:solidFill>
                        <a:effectLst>
                          <a:outerShdw blurRad="38100" dist="38100" dir="2700000" algn="tl">
                            <a:srgbClr val="000000">
                              <a:alpha val="43137"/>
                            </a:srgbClr>
                          </a:outerShdw>
                        </a:effectLst>
                        <a:latin typeface="Times New Roman"/>
                        <a:ea typeface="Calibri"/>
                      </a:endParaRPr>
                    </a:p>
                    <a:p>
                      <a:pPr marL="0" marR="0">
                        <a:lnSpc>
                          <a:spcPct val="115000"/>
                        </a:lnSpc>
                        <a:spcBef>
                          <a:spcPts val="0"/>
                        </a:spcBef>
                        <a:spcAft>
                          <a:spcPts val="0"/>
                        </a:spcAft>
                      </a:pPr>
                      <a:r>
                        <a:rPr lang="en-US" sz="1600" b="1" dirty="0">
                          <a:solidFill>
                            <a:srgbClr val="000000"/>
                          </a:solidFill>
                          <a:effectLst>
                            <a:outerShdw blurRad="38100" dist="38100" dir="2700000" algn="tl">
                              <a:srgbClr val="000000">
                                <a:alpha val="43137"/>
                              </a:srgbClr>
                            </a:outerShdw>
                          </a:effectLst>
                          <a:latin typeface="Optima"/>
                          <a:ea typeface="Calibri"/>
                          <a:cs typeface="Optima"/>
                        </a:rPr>
                        <a:t>Science </a:t>
                      </a:r>
                      <a:endParaRPr lang="en-US" sz="1600" dirty="0">
                        <a:solidFill>
                          <a:srgbClr val="000000"/>
                        </a:solidFill>
                        <a:effectLst>
                          <a:outerShdw blurRad="38100" dist="38100" dir="2700000" algn="tl">
                            <a:srgbClr val="000000">
                              <a:alpha val="43137"/>
                            </a:srgbClr>
                          </a:outerShdw>
                        </a:effectLst>
                        <a:latin typeface="Times New Roman"/>
                        <a:ea typeface="Calibri"/>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nSpc>
                          <a:spcPct val="115000"/>
                        </a:lnSpc>
                        <a:spcBef>
                          <a:spcPts val="0"/>
                        </a:spcBef>
                        <a:spcAft>
                          <a:spcPts val="0"/>
                        </a:spcAft>
                        <a:buFont typeface="Wingdings"/>
                        <a:buChar char=""/>
                      </a:pPr>
                      <a:r>
                        <a:rPr lang="en-US" sz="1400" b="1" dirty="0">
                          <a:solidFill>
                            <a:srgbClr val="000000"/>
                          </a:solidFill>
                          <a:latin typeface="Optima"/>
                          <a:ea typeface="Calibri"/>
                          <a:cs typeface="Optima"/>
                        </a:rPr>
                        <a:t>3 credits total</a:t>
                      </a:r>
                    </a:p>
                    <a:p>
                      <a:pPr marL="342900" marR="0" lvl="0" indent="-342900">
                        <a:lnSpc>
                          <a:spcPct val="115000"/>
                        </a:lnSpc>
                        <a:spcBef>
                          <a:spcPts val="0"/>
                        </a:spcBef>
                        <a:spcAft>
                          <a:spcPts val="0"/>
                        </a:spcAft>
                        <a:buFont typeface="Wingdings"/>
                        <a:buChar char=""/>
                      </a:pPr>
                      <a:r>
                        <a:rPr lang="en-US" sz="1400" b="1" dirty="0">
                          <a:solidFill>
                            <a:srgbClr val="000000"/>
                          </a:solidFill>
                          <a:latin typeface="Optima"/>
                          <a:ea typeface="Calibri"/>
                          <a:cs typeface="Optima"/>
                        </a:rPr>
                        <a:t>1 credit in Biology 1</a:t>
                      </a:r>
                      <a:endParaRPr lang="en-US" sz="1400" b="1" dirty="0">
                        <a:solidFill>
                          <a:srgbClr val="000000"/>
                        </a:solidFill>
                        <a:latin typeface="Times New Roman"/>
                        <a:ea typeface="Calibri"/>
                      </a:endParaRPr>
                    </a:p>
                    <a:p>
                      <a:pPr marL="342900" marR="0" lvl="0" indent="-342900">
                        <a:lnSpc>
                          <a:spcPct val="115000"/>
                        </a:lnSpc>
                        <a:spcBef>
                          <a:spcPts val="0"/>
                        </a:spcBef>
                        <a:spcAft>
                          <a:spcPts val="0"/>
                        </a:spcAft>
                        <a:buFont typeface="Wingdings"/>
                        <a:buChar char=""/>
                      </a:pPr>
                      <a:r>
                        <a:rPr lang="en-US" sz="1400" b="1" dirty="0">
                          <a:solidFill>
                            <a:srgbClr val="000000"/>
                          </a:solidFill>
                          <a:latin typeface="Optima"/>
                          <a:ea typeface="Calibri"/>
                          <a:cs typeface="Optima"/>
                        </a:rPr>
                        <a:t>2 credits in equally rigorous science </a:t>
                      </a:r>
                      <a:endParaRPr lang="en-US" sz="1400" b="1" dirty="0">
                        <a:solidFill>
                          <a:srgbClr val="000000"/>
                        </a:solidFill>
                        <a:latin typeface="Times New Roman"/>
                        <a:ea typeface="Calibri"/>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nSpc>
                          <a:spcPct val="115000"/>
                        </a:lnSpc>
                        <a:spcBef>
                          <a:spcPts val="0"/>
                        </a:spcBef>
                        <a:spcAft>
                          <a:spcPts val="0"/>
                        </a:spcAft>
                        <a:buFont typeface="Wingdings"/>
                        <a:buChar char=""/>
                      </a:pPr>
                      <a:r>
                        <a:rPr lang="en-US" sz="1400" b="1" dirty="0">
                          <a:solidFill>
                            <a:srgbClr val="000000"/>
                          </a:solidFill>
                          <a:latin typeface="Optima"/>
                          <a:ea typeface="Calibri"/>
                          <a:cs typeface="Optima"/>
                        </a:rPr>
                        <a:t>Biology EOC results count 30% of the final course grade </a:t>
                      </a:r>
                    </a:p>
                    <a:p>
                      <a:pPr marL="342900" marR="0" lvl="0" indent="-342900">
                        <a:lnSpc>
                          <a:spcPct val="115000"/>
                        </a:lnSpc>
                        <a:spcBef>
                          <a:spcPts val="0"/>
                        </a:spcBef>
                        <a:spcAft>
                          <a:spcPts val="0"/>
                        </a:spcAft>
                        <a:buFont typeface="Wingdings" pitchFamily="2" charset="2"/>
                        <a:buNone/>
                      </a:pPr>
                      <a:endParaRPr lang="en-US" sz="1400" b="1" dirty="0">
                        <a:solidFill>
                          <a:srgbClr val="000000"/>
                        </a:solidFill>
                        <a:latin typeface="Times New Roman"/>
                        <a:ea typeface="Calibri"/>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896646">
                <a:tc>
                  <a:txBody>
                    <a:bodyPr/>
                    <a:lstStyle/>
                    <a:p>
                      <a:pPr marL="0" marR="0">
                        <a:lnSpc>
                          <a:spcPct val="115000"/>
                        </a:lnSpc>
                        <a:spcBef>
                          <a:spcPts val="0"/>
                        </a:spcBef>
                        <a:spcAft>
                          <a:spcPts val="0"/>
                        </a:spcAft>
                      </a:pPr>
                      <a:endParaRPr lang="en-US" sz="1400" dirty="0">
                        <a:solidFill>
                          <a:srgbClr val="000000"/>
                        </a:solidFill>
                        <a:effectLst>
                          <a:outerShdw blurRad="38100" dist="38100" dir="2700000" algn="tl">
                            <a:srgbClr val="000000">
                              <a:alpha val="43137"/>
                            </a:srgbClr>
                          </a:outerShdw>
                        </a:effectLst>
                        <a:latin typeface="Times New Roman"/>
                        <a:ea typeface="Calibri"/>
                      </a:endParaRPr>
                    </a:p>
                    <a:p>
                      <a:pPr marL="0" marR="0">
                        <a:lnSpc>
                          <a:spcPct val="115000"/>
                        </a:lnSpc>
                        <a:spcBef>
                          <a:spcPts val="0"/>
                        </a:spcBef>
                        <a:spcAft>
                          <a:spcPts val="0"/>
                        </a:spcAft>
                      </a:pPr>
                      <a:r>
                        <a:rPr lang="en-US" sz="1600" b="1" dirty="0">
                          <a:solidFill>
                            <a:srgbClr val="000000"/>
                          </a:solidFill>
                          <a:effectLst>
                            <a:outerShdw blurRad="38100" dist="38100" dir="2700000" algn="tl">
                              <a:srgbClr val="000000">
                                <a:alpha val="43137"/>
                              </a:srgbClr>
                            </a:outerShdw>
                          </a:effectLst>
                          <a:latin typeface="Optima"/>
                          <a:ea typeface="Calibri"/>
                          <a:cs typeface="Optima"/>
                        </a:rPr>
                        <a:t>Social Studies </a:t>
                      </a:r>
                      <a:endParaRPr lang="en-US" sz="1600" dirty="0">
                        <a:solidFill>
                          <a:srgbClr val="000000"/>
                        </a:solidFill>
                        <a:effectLst>
                          <a:outerShdw blurRad="38100" dist="38100" dir="2700000" algn="tl">
                            <a:srgbClr val="000000">
                              <a:alpha val="43137"/>
                            </a:srgbClr>
                          </a:outerShdw>
                        </a:effectLst>
                        <a:latin typeface="Times New Roman"/>
                        <a:ea typeface="Calibri"/>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342900" marR="0" lvl="0" indent="-342900">
                        <a:lnSpc>
                          <a:spcPct val="115000"/>
                        </a:lnSpc>
                        <a:spcBef>
                          <a:spcPts val="0"/>
                        </a:spcBef>
                        <a:spcAft>
                          <a:spcPts val="0"/>
                        </a:spcAft>
                        <a:buFont typeface="Wingdings"/>
                        <a:buChar char=""/>
                      </a:pPr>
                      <a:r>
                        <a:rPr lang="en-US" sz="1400" b="1" dirty="0">
                          <a:solidFill>
                            <a:srgbClr val="000000"/>
                          </a:solidFill>
                          <a:latin typeface="Optima"/>
                          <a:ea typeface="Calibri"/>
                          <a:cs typeface="Optima"/>
                        </a:rPr>
                        <a:t>1 credit in world</a:t>
                      </a:r>
                      <a:r>
                        <a:rPr lang="en-US" sz="1400" b="1" baseline="0" dirty="0">
                          <a:solidFill>
                            <a:srgbClr val="000000"/>
                          </a:solidFill>
                          <a:latin typeface="Optima"/>
                          <a:ea typeface="Calibri"/>
                          <a:cs typeface="Optima"/>
                        </a:rPr>
                        <a:t> H</a:t>
                      </a:r>
                      <a:r>
                        <a:rPr lang="en-US" sz="1400" b="1" dirty="0">
                          <a:solidFill>
                            <a:srgbClr val="000000"/>
                          </a:solidFill>
                          <a:latin typeface="Optima"/>
                          <a:ea typeface="Calibri"/>
                          <a:cs typeface="Optima"/>
                        </a:rPr>
                        <a:t>istory </a:t>
                      </a:r>
                      <a:endParaRPr lang="en-US" sz="1400" b="1" dirty="0">
                        <a:solidFill>
                          <a:srgbClr val="000000"/>
                        </a:solidFill>
                        <a:latin typeface="Times New Roman"/>
                        <a:ea typeface="Calibri"/>
                      </a:endParaRPr>
                    </a:p>
                    <a:p>
                      <a:pPr marL="342900" marR="0" lvl="0" indent="-342900">
                        <a:lnSpc>
                          <a:spcPct val="115000"/>
                        </a:lnSpc>
                        <a:spcBef>
                          <a:spcPts val="0"/>
                        </a:spcBef>
                        <a:spcAft>
                          <a:spcPts val="0"/>
                        </a:spcAft>
                        <a:buFont typeface="Wingdings"/>
                        <a:buChar char=""/>
                      </a:pPr>
                      <a:r>
                        <a:rPr lang="en-US" sz="1400" b="1" dirty="0">
                          <a:solidFill>
                            <a:srgbClr val="000000"/>
                          </a:solidFill>
                          <a:latin typeface="Optima"/>
                          <a:ea typeface="Calibri"/>
                          <a:cs typeface="Optima"/>
                        </a:rPr>
                        <a:t>1 credit in U.S. History</a:t>
                      </a:r>
                      <a:endParaRPr lang="en-US" sz="1400" b="1" dirty="0">
                        <a:solidFill>
                          <a:srgbClr val="000000"/>
                        </a:solidFill>
                        <a:latin typeface="Times New Roman"/>
                        <a:ea typeface="Calibri"/>
                      </a:endParaRPr>
                    </a:p>
                    <a:p>
                      <a:pPr marL="342900" marR="0" lvl="0" indent="-342900">
                        <a:lnSpc>
                          <a:spcPct val="115000"/>
                        </a:lnSpc>
                        <a:spcBef>
                          <a:spcPts val="0"/>
                        </a:spcBef>
                        <a:spcAft>
                          <a:spcPts val="0"/>
                        </a:spcAft>
                        <a:buFont typeface="Wingdings"/>
                        <a:buChar char=""/>
                      </a:pPr>
                      <a:r>
                        <a:rPr lang="en-US" sz="1400" b="1" dirty="0">
                          <a:solidFill>
                            <a:srgbClr val="000000"/>
                          </a:solidFill>
                          <a:latin typeface="Optima"/>
                          <a:ea typeface="Calibri"/>
                          <a:cs typeface="Optima"/>
                        </a:rPr>
                        <a:t>.5 credit in U.S. </a:t>
                      </a:r>
                      <a:r>
                        <a:rPr lang="en-US" sz="1400" b="1" dirty="0" err="1">
                          <a:solidFill>
                            <a:srgbClr val="000000"/>
                          </a:solidFill>
                          <a:latin typeface="Optima"/>
                          <a:ea typeface="Calibri"/>
                          <a:cs typeface="Optima"/>
                        </a:rPr>
                        <a:t>Govt</a:t>
                      </a:r>
                      <a:endParaRPr lang="en-US" sz="1400" b="1" dirty="0">
                        <a:solidFill>
                          <a:srgbClr val="000000"/>
                        </a:solidFill>
                        <a:latin typeface="Times New Roman"/>
                        <a:ea typeface="Calibri"/>
                      </a:endParaRPr>
                    </a:p>
                    <a:p>
                      <a:pPr marL="342900" marR="0" lvl="0" indent="-342900">
                        <a:lnSpc>
                          <a:spcPct val="115000"/>
                        </a:lnSpc>
                        <a:spcBef>
                          <a:spcPts val="0"/>
                        </a:spcBef>
                        <a:spcAft>
                          <a:spcPts val="0"/>
                        </a:spcAft>
                        <a:buFont typeface="Wingdings" pitchFamily="2" charset="2"/>
                        <a:buChar char="Ø"/>
                      </a:pPr>
                      <a:r>
                        <a:rPr lang="en-US" sz="1400" b="1" dirty="0">
                          <a:solidFill>
                            <a:srgbClr val="000000"/>
                          </a:solidFill>
                          <a:latin typeface="Optima"/>
                          <a:ea typeface="Calibri"/>
                          <a:cs typeface="Optima"/>
                        </a:rPr>
                        <a:t>.5 credit in</a:t>
                      </a:r>
                      <a:r>
                        <a:rPr lang="en-US" sz="1400" b="1" baseline="0" dirty="0">
                          <a:solidFill>
                            <a:srgbClr val="000000"/>
                          </a:solidFill>
                          <a:latin typeface="Optima"/>
                          <a:ea typeface="Calibri"/>
                          <a:cs typeface="Optima"/>
                        </a:rPr>
                        <a:t> Economics</a:t>
                      </a:r>
                      <a:endParaRPr lang="en-US" sz="1400" b="1" dirty="0">
                        <a:solidFill>
                          <a:srgbClr val="000000"/>
                        </a:solidFill>
                        <a:latin typeface="Times New Roman"/>
                        <a:ea typeface="Calibri"/>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342900" marR="0" lvl="0" indent="-342900">
                        <a:lnSpc>
                          <a:spcPct val="115000"/>
                        </a:lnSpc>
                        <a:spcBef>
                          <a:spcPts val="0"/>
                        </a:spcBef>
                        <a:spcAft>
                          <a:spcPts val="0"/>
                        </a:spcAft>
                        <a:buFont typeface="Wingdings"/>
                        <a:buChar char=""/>
                      </a:pPr>
                      <a:endParaRPr lang="en-US" sz="1400" dirty="0">
                        <a:solidFill>
                          <a:srgbClr val="000000"/>
                        </a:solidFill>
                        <a:latin typeface="Times New Roman"/>
                        <a:ea typeface="Calibri"/>
                      </a:endParaRPr>
                    </a:p>
                    <a:p>
                      <a:pPr marL="342900" marR="0" lvl="0" indent="-342900">
                        <a:lnSpc>
                          <a:spcPct val="115000"/>
                        </a:lnSpc>
                        <a:spcBef>
                          <a:spcPts val="0"/>
                        </a:spcBef>
                        <a:spcAft>
                          <a:spcPts val="0"/>
                        </a:spcAft>
                        <a:buFont typeface="Wingdings"/>
                        <a:buChar char=""/>
                      </a:pPr>
                      <a:r>
                        <a:rPr lang="en-US" sz="1400" b="1" dirty="0">
                          <a:solidFill>
                            <a:srgbClr val="000000"/>
                          </a:solidFill>
                          <a:latin typeface="Optima"/>
                          <a:ea typeface="Calibri"/>
                          <a:cs typeface="Optima"/>
                        </a:rPr>
                        <a:t>U.S. History EOC results count 30% of the final course grade</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4"/>
                  </a:ext>
                </a:extLst>
              </a:tr>
              <a:tr h="669936">
                <a:tc>
                  <a:txBody>
                    <a:bodyPr/>
                    <a:lstStyle/>
                    <a:p>
                      <a:pPr marL="0" marR="0">
                        <a:lnSpc>
                          <a:spcPct val="115000"/>
                        </a:lnSpc>
                        <a:spcBef>
                          <a:spcPts val="0"/>
                        </a:spcBef>
                        <a:spcAft>
                          <a:spcPts val="0"/>
                        </a:spcAft>
                      </a:pPr>
                      <a:r>
                        <a:rPr lang="en-US" sz="1500" b="1" dirty="0">
                          <a:solidFill>
                            <a:srgbClr val="000000"/>
                          </a:solidFill>
                          <a:effectLst>
                            <a:outerShdw blurRad="38100" dist="38100" dir="2700000" algn="tl">
                              <a:srgbClr val="000000">
                                <a:alpha val="43137"/>
                              </a:srgbClr>
                            </a:outerShdw>
                          </a:effectLst>
                          <a:latin typeface="Optima"/>
                          <a:ea typeface="Calibri"/>
                          <a:cs typeface="Optima"/>
                        </a:rPr>
                        <a:t>World Language</a:t>
                      </a:r>
                      <a:endParaRPr lang="en-US" sz="1500" dirty="0">
                        <a:solidFill>
                          <a:srgbClr val="000000"/>
                        </a:solidFill>
                        <a:effectLst>
                          <a:outerShdw blurRad="38100" dist="38100" dir="2700000" algn="tl">
                            <a:srgbClr val="000000">
                              <a:alpha val="43137"/>
                            </a:srgbClr>
                          </a:outerShdw>
                        </a:effectLst>
                        <a:latin typeface="Times New Roman"/>
                        <a:ea typeface="Calibri"/>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a:lnSpc>
                          <a:spcPct val="115000"/>
                        </a:lnSpc>
                        <a:spcBef>
                          <a:spcPts val="0"/>
                        </a:spcBef>
                        <a:spcAft>
                          <a:spcPts val="0"/>
                        </a:spcAft>
                        <a:buFont typeface="Wingdings" pitchFamily="2" charset="2"/>
                        <a:buChar char="Ø"/>
                      </a:pPr>
                      <a:r>
                        <a:rPr lang="en-US" sz="1400" b="1" dirty="0">
                          <a:solidFill>
                            <a:srgbClr val="000000"/>
                          </a:solidFill>
                          <a:latin typeface="Optima"/>
                          <a:ea typeface="Calibri"/>
                          <a:cs typeface="Optima"/>
                        </a:rPr>
                        <a:t>    Not required for H.S</a:t>
                      </a:r>
                    </a:p>
                    <a:p>
                      <a:pPr marL="0" marR="0">
                        <a:lnSpc>
                          <a:spcPct val="115000"/>
                        </a:lnSpc>
                        <a:spcBef>
                          <a:spcPts val="0"/>
                        </a:spcBef>
                        <a:spcAft>
                          <a:spcPts val="0"/>
                        </a:spcAft>
                        <a:buFont typeface="Wingdings" pitchFamily="2" charset="2"/>
                        <a:buNone/>
                      </a:pPr>
                      <a:r>
                        <a:rPr lang="en-US" sz="1400" b="1" baseline="0" dirty="0">
                          <a:solidFill>
                            <a:srgbClr val="000000"/>
                          </a:solidFill>
                          <a:latin typeface="Optima"/>
                          <a:ea typeface="Calibri"/>
                          <a:cs typeface="Optima"/>
                        </a:rPr>
                        <a:t>     </a:t>
                      </a:r>
                      <a:r>
                        <a:rPr lang="en-US" sz="1400" b="1" dirty="0">
                          <a:solidFill>
                            <a:srgbClr val="000000"/>
                          </a:solidFill>
                          <a:latin typeface="Optima"/>
                          <a:ea typeface="Calibri"/>
                          <a:cs typeface="Optima"/>
                        </a:rPr>
                        <a:t> Graduation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a:lnSpc>
                          <a:spcPct val="115000"/>
                        </a:lnSpc>
                        <a:spcBef>
                          <a:spcPts val="0"/>
                        </a:spcBef>
                        <a:spcAft>
                          <a:spcPts val="0"/>
                        </a:spcAft>
                        <a:buFont typeface="Wingdings" pitchFamily="2" charset="2"/>
                        <a:buChar char="q"/>
                      </a:pPr>
                      <a:r>
                        <a:rPr lang="en-US" sz="1400" b="1" dirty="0">
                          <a:solidFill>
                            <a:srgbClr val="000000"/>
                          </a:solidFill>
                          <a:latin typeface="Optima"/>
                          <a:ea typeface="Calibri"/>
                          <a:cs typeface="Optima"/>
                        </a:rPr>
                        <a:t> </a:t>
                      </a:r>
                      <a:r>
                        <a:rPr lang="en-US" sz="1400" b="1" baseline="0" dirty="0">
                          <a:solidFill>
                            <a:srgbClr val="000000"/>
                          </a:solidFill>
                          <a:latin typeface="Optima"/>
                          <a:ea typeface="Calibri"/>
                          <a:cs typeface="Optima"/>
                        </a:rPr>
                        <a:t>    2 Sequential Years R</a:t>
                      </a:r>
                      <a:r>
                        <a:rPr lang="en-US" sz="1400" b="1" dirty="0">
                          <a:solidFill>
                            <a:srgbClr val="000000"/>
                          </a:solidFill>
                          <a:latin typeface="Optima"/>
                          <a:ea typeface="Calibri"/>
                          <a:cs typeface="Optima"/>
                        </a:rPr>
                        <a:t>eq</a:t>
                      </a:r>
                      <a:r>
                        <a:rPr lang="en-US" sz="1400" b="1" baseline="0" dirty="0">
                          <a:solidFill>
                            <a:srgbClr val="000000"/>
                          </a:solidFill>
                          <a:latin typeface="Optima"/>
                          <a:ea typeface="Calibri"/>
                          <a:cs typeface="Optima"/>
                        </a:rPr>
                        <a:t>uired </a:t>
                      </a:r>
                      <a:r>
                        <a:rPr lang="en-US" sz="1400" b="1" dirty="0">
                          <a:solidFill>
                            <a:srgbClr val="000000"/>
                          </a:solidFill>
                          <a:latin typeface="Optima"/>
                          <a:ea typeface="Calibri"/>
                          <a:cs typeface="Optima"/>
                        </a:rPr>
                        <a:t>for </a:t>
                      </a:r>
                    </a:p>
                    <a:p>
                      <a:pPr marL="457200" marR="0" lvl="1">
                        <a:lnSpc>
                          <a:spcPct val="115000"/>
                        </a:lnSpc>
                        <a:spcBef>
                          <a:spcPts val="0"/>
                        </a:spcBef>
                        <a:spcAft>
                          <a:spcPts val="0"/>
                        </a:spcAft>
                        <a:buFont typeface="Wingdings" pitchFamily="2" charset="2"/>
                        <a:buChar char="Ø"/>
                      </a:pPr>
                      <a:r>
                        <a:rPr lang="en-US" sz="1400" b="1" dirty="0">
                          <a:solidFill>
                            <a:srgbClr val="000000"/>
                          </a:solidFill>
                          <a:latin typeface="Optima"/>
                          <a:ea typeface="Calibri"/>
                          <a:cs typeface="Optima"/>
                        </a:rPr>
                        <a:t>Admission into</a:t>
                      </a:r>
                      <a:r>
                        <a:rPr lang="en-US" sz="1400" b="1" baseline="0" dirty="0">
                          <a:solidFill>
                            <a:srgbClr val="000000"/>
                          </a:solidFill>
                          <a:latin typeface="Optima"/>
                          <a:ea typeface="Calibri"/>
                          <a:cs typeface="Optima"/>
                        </a:rPr>
                        <a:t> </a:t>
                      </a:r>
                      <a:r>
                        <a:rPr lang="en-US" sz="1400" b="1" dirty="0">
                          <a:solidFill>
                            <a:srgbClr val="000000"/>
                          </a:solidFill>
                          <a:latin typeface="Optima"/>
                          <a:ea typeface="Calibri"/>
                          <a:cs typeface="Optima"/>
                        </a:rPr>
                        <a:t>state universities </a:t>
                      </a:r>
                    </a:p>
                    <a:p>
                      <a:pPr marL="457200" marR="0" lvl="1">
                        <a:lnSpc>
                          <a:spcPct val="115000"/>
                        </a:lnSpc>
                        <a:spcBef>
                          <a:spcPts val="0"/>
                        </a:spcBef>
                        <a:spcAft>
                          <a:spcPts val="0"/>
                        </a:spcAft>
                        <a:buFont typeface="Wingdings" pitchFamily="2" charset="2"/>
                        <a:buChar char="Ø"/>
                      </a:pPr>
                      <a:r>
                        <a:rPr lang="en-US" sz="1400" b="1" dirty="0">
                          <a:solidFill>
                            <a:srgbClr val="000000"/>
                          </a:solidFill>
                          <a:latin typeface="Optima"/>
                          <a:ea typeface="Calibri"/>
                          <a:cs typeface="Optima"/>
                        </a:rPr>
                        <a:t>To</a:t>
                      </a:r>
                      <a:r>
                        <a:rPr lang="en-US" sz="1400" b="1" baseline="0" dirty="0">
                          <a:solidFill>
                            <a:srgbClr val="000000"/>
                          </a:solidFill>
                          <a:latin typeface="Optima"/>
                          <a:ea typeface="Calibri"/>
                          <a:cs typeface="Optima"/>
                        </a:rPr>
                        <a:t> meet Bright Futures Scholar Criteria</a:t>
                      </a:r>
                      <a:endParaRPr lang="en-US" sz="1400" b="1" dirty="0">
                        <a:solidFill>
                          <a:srgbClr val="000000"/>
                        </a:solidFill>
                        <a:latin typeface="Optima"/>
                        <a:ea typeface="Calibri"/>
                        <a:cs typeface="Optima"/>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5"/>
                  </a:ext>
                </a:extLst>
              </a:tr>
              <a:tr h="421890">
                <a:tc>
                  <a:txBody>
                    <a:bodyPr/>
                    <a:lstStyle/>
                    <a:p>
                      <a:pPr marL="0" marR="0">
                        <a:lnSpc>
                          <a:spcPct val="115000"/>
                        </a:lnSpc>
                        <a:spcBef>
                          <a:spcPts val="0"/>
                        </a:spcBef>
                        <a:spcAft>
                          <a:spcPts val="0"/>
                        </a:spcAft>
                      </a:pPr>
                      <a:r>
                        <a:rPr lang="en-US" sz="1600" b="1" dirty="0">
                          <a:solidFill>
                            <a:srgbClr val="000000"/>
                          </a:solidFill>
                          <a:effectLst>
                            <a:outerShdw blurRad="38100" dist="38100" dir="2700000" algn="tl">
                              <a:srgbClr val="000000">
                                <a:alpha val="43137"/>
                              </a:srgbClr>
                            </a:outerShdw>
                          </a:effectLst>
                          <a:latin typeface="Optima"/>
                          <a:ea typeface="Calibri"/>
                          <a:cs typeface="Optima"/>
                        </a:rPr>
                        <a:t>Fine</a:t>
                      </a:r>
                      <a:r>
                        <a:rPr lang="en-US" sz="1600" b="1" baseline="0" dirty="0">
                          <a:solidFill>
                            <a:srgbClr val="000000"/>
                          </a:solidFill>
                          <a:effectLst>
                            <a:outerShdw blurRad="38100" dist="38100" dir="2700000" algn="tl">
                              <a:srgbClr val="000000">
                                <a:alpha val="43137"/>
                              </a:srgbClr>
                            </a:outerShdw>
                          </a:effectLst>
                          <a:latin typeface="Optima"/>
                          <a:ea typeface="Calibri"/>
                          <a:cs typeface="Optima"/>
                        </a:rPr>
                        <a:t> Arts</a:t>
                      </a:r>
                      <a:endParaRPr lang="en-US" sz="1600" dirty="0">
                        <a:solidFill>
                          <a:srgbClr val="000000"/>
                        </a:solidFill>
                        <a:effectLst>
                          <a:outerShdw blurRad="38100" dist="38100" dir="2700000" algn="tl">
                            <a:srgbClr val="000000">
                              <a:alpha val="43137"/>
                            </a:srgbClr>
                          </a:outerShdw>
                        </a:effectLst>
                        <a:latin typeface="Times New Roman"/>
                        <a:ea typeface="Calibri"/>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a:lnSpc>
                          <a:spcPct val="115000"/>
                        </a:lnSpc>
                        <a:spcBef>
                          <a:spcPts val="0"/>
                        </a:spcBef>
                        <a:spcAft>
                          <a:spcPts val="0"/>
                        </a:spcAft>
                        <a:buFont typeface="Wingdings" pitchFamily="2" charset="2"/>
                        <a:buChar char="Ø"/>
                      </a:pPr>
                      <a:r>
                        <a:rPr lang="en-US" sz="1400" b="1" dirty="0">
                          <a:solidFill>
                            <a:srgbClr val="000000"/>
                          </a:solidFill>
                          <a:latin typeface="Optima"/>
                          <a:ea typeface="Calibri"/>
                          <a:cs typeface="Optima"/>
                        </a:rPr>
                        <a:t>   1 credit in Fine Arts</a:t>
                      </a:r>
                      <a:endParaRPr lang="en-US" sz="1400" b="1" dirty="0">
                        <a:solidFill>
                          <a:srgbClr val="000000"/>
                        </a:solidFill>
                        <a:latin typeface="Times New Roman"/>
                        <a:ea typeface="Calibri"/>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a:lnSpc>
                          <a:spcPct val="115000"/>
                        </a:lnSpc>
                        <a:spcBef>
                          <a:spcPts val="0"/>
                        </a:spcBef>
                        <a:spcAft>
                          <a:spcPts val="0"/>
                        </a:spcAft>
                        <a:buFont typeface="Wingdings" pitchFamily="2" charset="2"/>
                        <a:buChar char="q"/>
                      </a:pPr>
                      <a:r>
                        <a:rPr lang="en-US" sz="1400" dirty="0">
                          <a:solidFill>
                            <a:srgbClr val="000000"/>
                          </a:solidFill>
                          <a:latin typeface="Times New Roman"/>
                          <a:ea typeface="Calibri"/>
                        </a:rPr>
                        <a:t>    </a:t>
                      </a:r>
                      <a:r>
                        <a:rPr lang="en-US" sz="1400" b="1" dirty="0">
                          <a:solidFill>
                            <a:srgbClr val="000000"/>
                          </a:solidFill>
                          <a:latin typeface="Optima"/>
                          <a:ea typeface="Calibri"/>
                        </a:rPr>
                        <a:t>Also considered: some</a:t>
                      </a:r>
                      <a:r>
                        <a:rPr lang="en-US" sz="1400" b="1" baseline="0" dirty="0">
                          <a:solidFill>
                            <a:srgbClr val="000000"/>
                          </a:solidFill>
                          <a:latin typeface="Optima"/>
                          <a:ea typeface="Calibri"/>
                        </a:rPr>
                        <a:t> practical arts such as DIT and Journalism</a:t>
                      </a:r>
                      <a:endParaRPr lang="en-US" sz="1400" b="1" dirty="0">
                        <a:solidFill>
                          <a:srgbClr val="000000"/>
                        </a:solidFill>
                        <a:latin typeface="Optima"/>
                        <a:ea typeface="Calibri"/>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6"/>
                  </a:ext>
                </a:extLst>
              </a:tr>
              <a:tr h="471303">
                <a:tc>
                  <a:txBody>
                    <a:bodyPr/>
                    <a:lstStyle/>
                    <a:p>
                      <a:pPr marL="0" marR="0">
                        <a:lnSpc>
                          <a:spcPct val="115000"/>
                        </a:lnSpc>
                        <a:spcBef>
                          <a:spcPts val="0"/>
                        </a:spcBef>
                        <a:spcAft>
                          <a:spcPts val="0"/>
                        </a:spcAft>
                      </a:pPr>
                      <a:r>
                        <a:rPr lang="en-US" sz="1500" b="1" dirty="0">
                          <a:solidFill>
                            <a:srgbClr val="000000"/>
                          </a:solidFill>
                          <a:effectLst>
                            <a:outerShdw blurRad="38100" dist="38100" dir="2700000" algn="tl">
                              <a:srgbClr val="000000">
                                <a:alpha val="43137"/>
                              </a:srgbClr>
                            </a:outerShdw>
                          </a:effectLst>
                          <a:latin typeface="Optima"/>
                          <a:ea typeface="Calibri"/>
                          <a:cs typeface="Optima"/>
                        </a:rPr>
                        <a:t>PE </a:t>
                      </a:r>
                      <a:endParaRPr lang="en-US" sz="1500" dirty="0">
                        <a:solidFill>
                          <a:srgbClr val="000000"/>
                        </a:solidFill>
                        <a:effectLst>
                          <a:outerShdw blurRad="38100" dist="38100" dir="2700000" algn="tl">
                            <a:srgbClr val="000000">
                              <a:alpha val="43137"/>
                            </a:srgbClr>
                          </a:outerShdw>
                        </a:effectLst>
                        <a:latin typeface="Times New Roman"/>
                        <a:ea typeface="Calibri"/>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a:lnSpc>
                          <a:spcPct val="115000"/>
                        </a:lnSpc>
                        <a:spcBef>
                          <a:spcPts val="0"/>
                        </a:spcBef>
                        <a:spcAft>
                          <a:spcPts val="0"/>
                        </a:spcAft>
                        <a:buFont typeface="Wingdings" pitchFamily="2" charset="2"/>
                        <a:buChar char="Ø"/>
                      </a:pPr>
                      <a:r>
                        <a:rPr lang="en-US" sz="1400" b="1" dirty="0">
                          <a:solidFill>
                            <a:srgbClr val="000000"/>
                          </a:solidFill>
                          <a:latin typeface="Optima"/>
                          <a:ea typeface="Calibri"/>
                          <a:cs typeface="Optima"/>
                        </a:rPr>
                        <a:t>   1 credit in HOPE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auto" latinLnBrk="0" hangingPunct="1">
                        <a:lnSpc>
                          <a:spcPct val="115000"/>
                        </a:lnSpc>
                        <a:spcBef>
                          <a:spcPts val="0"/>
                        </a:spcBef>
                        <a:spcAft>
                          <a:spcPts val="0"/>
                        </a:spcAft>
                        <a:buClrTx/>
                        <a:buSzTx/>
                        <a:buFont typeface="Wingdings" pitchFamily="2" charset="2"/>
                        <a:buChar char="q"/>
                        <a:tabLst/>
                        <a:defRPr/>
                      </a:pPr>
                      <a:r>
                        <a:rPr lang="en-US" sz="1400" b="1" dirty="0">
                          <a:solidFill>
                            <a:srgbClr val="000000"/>
                          </a:solidFill>
                          <a:latin typeface="Optima"/>
                          <a:ea typeface="Calibri"/>
                          <a:cs typeface="Optima"/>
                        </a:rPr>
                        <a:t>    Health</a:t>
                      </a:r>
                      <a:r>
                        <a:rPr lang="en-US" sz="1400" b="1" baseline="0" dirty="0">
                          <a:solidFill>
                            <a:srgbClr val="000000"/>
                          </a:solidFill>
                          <a:latin typeface="Optima"/>
                          <a:ea typeface="Calibri"/>
                          <a:cs typeface="Optima"/>
                        </a:rPr>
                        <a:t> Opportunities in Physical Education</a:t>
                      </a:r>
                      <a:endParaRPr lang="en-US" sz="1400" b="1" dirty="0">
                        <a:solidFill>
                          <a:srgbClr val="000000"/>
                        </a:solidFill>
                        <a:latin typeface="Optima"/>
                        <a:ea typeface="Calibri"/>
                        <a:cs typeface="Optima"/>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7"/>
                  </a:ext>
                </a:extLst>
              </a:tr>
            </a:tbl>
          </a:graphicData>
        </a:graphic>
      </p:graphicFrame>
      <p:graphicFrame>
        <p:nvGraphicFramePr>
          <p:cNvPr id="2" name="Table 1">
            <a:extLst>
              <a:ext uri="{FF2B5EF4-FFF2-40B4-BE49-F238E27FC236}">
                <a16:creationId xmlns:a16="http://schemas.microsoft.com/office/drawing/2014/main" id="{097803E7-0C80-4A94-87AF-BDD031666C71}"/>
              </a:ext>
            </a:extLst>
          </p:cNvPr>
          <p:cNvGraphicFramePr>
            <a:graphicFrameLocks noGrp="1"/>
          </p:cNvGraphicFramePr>
          <p:nvPr>
            <p:extLst>
              <p:ext uri="{D42A27DB-BD31-4B8C-83A1-F6EECF244321}">
                <p14:modId xmlns:p14="http://schemas.microsoft.com/office/powerpoint/2010/main" val="4275241324"/>
              </p:ext>
            </p:extLst>
          </p:nvPr>
        </p:nvGraphicFramePr>
        <p:xfrm>
          <a:off x="194930" y="6528036"/>
          <a:ext cx="8881731" cy="33528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311770571"/>
                    </a:ext>
                  </a:extLst>
                </a:gridCol>
                <a:gridCol w="2514600">
                  <a:extLst>
                    <a:ext uri="{9D8B030D-6E8A-4147-A177-3AD203B41FA5}">
                      <a16:colId xmlns:a16="http://schemas.microsoft.com/office/drawing/2014/main" val="995519898"/>
                    </a:ext>
                  </a:extLst>
                </a:gridCol>
                <a:gridCol w="5300331">
                  <a:extLst>
                    <a:ext uri="{9D8B030D-6E8A-4147-A177-3AD203B41FA5}">
                      <a16:colId xmlns:a16="http://schemas.microsoft.com/office/drawing/2014/main" val="1740972791"/>
                    </a:ext>
                  </a:extLst>
                </a:gridCol>
              </a:tblGrid>
              <a:tr h="228600">
                <a:tc>
                  <a:txBody>
                    <a:bodyPr/>
                    <a:lstStyle/>
                    <a:p>
                      <a:r>
                        <a:rPr lang="en-US" sz="1400" dirty="0">
                          <a:solidFill>
                            <a:schemeClr val="tx1"/>
                          </a:solidFill>
                          <a:latin typeface="Optima"/>
                        </a:rPr>
                        <a:t>Online </a:t>
                      </a:r>
                    </a:p>
                  </a:txBody>
                  <a:tcPr/>
                </a:tc>
                <a:tc>
                  <a:txBody>
                    <a:bodyPr/>
                    <a:lstStyle/>
                    <a:p>
                      <a:pPr marL="285750" indent="-285750">
                        <a:buFont typeface="Wingdings" panose="05000000000000000000" pitchFamily="2" charset="2"/>
                        <a:buChar char="Ø"/>
                      </a:pPr>
                      <a:r>
                        <a:rPr lang="en-US" sz="1600" dirty="0">
                          <a:solidFill>
                            <a:schemeClr val="tx1"/>
                          </a:solidFill>
                          <a:latin typeface="Optima"/>
                        </a:rPr>
                        <a:t>1 online credit</a:t>
                      </a:r>
                    </a:p>
                  </a:txBody>
                  <a:tcPr/>
                </a:tc>
                <a:tc>
                  <a:txBody>
                    <a:bodyPr/>
                    <a:lstStyle/>
                    <a:p>
                      <a:pPr marL="285750" indent="-285750">
                        <a:buFont typeface="Wingdings" panose="05000000000000000000" pitchFamily="2" charset="2"/>
                        <a:buChar char="q"/>
                      </a:pPr>
                      <a:r>
                        <a:rPr lang="en-US" sz="1600" dirty="0">
                          <a:solidFill>
                            <a:schemeClr val="tx1"/>
                          </a:solidFill>
                          <a:latin typeface="Optima"/>
                        </a:rPr>
                        <a:t>Take one full class online </a:t>
                      </a:r>
                    </a:p>
                  </a:txBody>
                  <a:tcPr/>
                </a:tc>
                <a:extLst>
                  <a:ext uri="{0D108BD9-81ED-4DB2-BD59-A6C34878D82A}">
                    <a16:rowId xmlns:a16="http://schemas.microsoft.com/office/drawing/2014/main" val="217921800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6798734" cy="1303867"/>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US" dirty="0"/>
              <a:t>ELA/END OF COURSE</a:t>
            </a:r>
            <a:br>
              <a:rPr lang="en-US" dirty="0"/>
            </a:br>
            <a:r>
              <a:rPr lang="en-US" dirty="0"/>
              <a:t>ASSESSMENTS</a:t>
            </a:r>
          </a:p>
        </p:txBody>
      </p:sp>
      <p:sp>
        <p:nvSpPr>
          <p:cNvPr id="3" name="Content Placeholder 2"/>
          <p:cNvSpPr>
            <a:spLocks noGrp="1"/>
          </p:cNvSpPr>
          <p:nvPr>
            <p:ph idx="1"/>
          </p:nvPr>
        </p:nvSpPr>
        <p:spPr>
          <a:xfrm>
            <a:off x="457200" y="1828800"/>
            <a:ext cx="8229600" cy="4572000"/>
          </a:xfrm>
        </p:spPr>
        <p:style>
          <a:lnRef idx="3">
            <a:schemeClr val="lt1"/>
          </a:lnRef>
          <a:fillRef idx="1">
            <a:schemeClr val="accent1"/>
          </a:fillRef>
          <a:effectRef idx="1">
            <a:schemeClr val="accent1"/>
          </a:effectRef>
          <a:fontRef idx="minor">
            <a:schemeClr val="lt1"/>
          </a:fontRef>
        </p:style>
        <p:txBody>
          <a:bodyPr>
            <a:normAutofit/>
          </a:bodyPr>
          <a:lstStyle/>
          <a:p>
            <a:pPr>
              <a:buNone/>
            </a:pPr>
            <a:r>
              <a:rPr lang="en-US" dirty="0"/>
              <a:t>STUDENTS NEED TO BE AWARE THAT THESE TESTS ARE TIED TO STATE GRADUATION REQUIREMENTS AND ARE NECESSARY TO PASS IN ORDER TO EARN HIGH SCHOOL DIPLOMA</a:t>
            </a:r>
          </a:p>
          <a:p>
            <a:pPr>
              <a:buNone/>
            </a:pPr>
            <a:endParaRPr lang="en-US" sz="2200" dirty="0"/>
          </a:p>
          <a:p>
            <a:pPr>
              <a:buNone/>
            </a:pPr>
            <a:r>
              <a:rPr lang="en-US" dirty="0"/>
              <a:t>NOTE:</a:t>
            </a:r>
          </a:p>
          <a:p>
            <a:r>
              <a:rPr lang="en-US" b="1" u="sng" dirty="0">
                <a:solidFill>
                  <a:schemeClr val="bg1"/>
                </a:solidFill>
                <a:effectLst>
                  <a:outerShdw blurRad="38100" dist="38100" dir="2700000" algn="tl">
                    <a:srgbClr val="000000">
                      <a:alpha val="43137"/>
                    </a:srgbClr>
                  </a:outerShdw>
                </a:effectLst>
              </a:rPr>
              <a:t>YOU WILL BE PLACED IN A STATE MANDATED ELECTIVE COURSE</a:t>
            </a:r>
            <a:r>
              <a:rPr lang="en-US" b="1" dirty="0">
                <a:solidFill>
                  <a:schemeClr val="bg1"/>
                </a:solidFill>
                <a:effectLst>
                  <a:outerShdw blurRad="38100" dist="38100" dir="2700000" algn="tl">
                    <a:srgbClr val="000000">
                      <a:alpha val="43137"/>
                    </a:srgbClr>
                  </a:outerShdw>
                </a:effectLst>
              </a:rPr>
              <a:t> </a:t>
            </a:r>
            <a:r>
              <a:rPr lang="en-US" b="1" u="sng" dirty="0">
                <a:solidFill>
                  <a:schemeClr val="bg1"/>
                </a:solidFill>
                <a:effectLst>
                  <a:outerShdw blurRad="38100" dist="38100" dir="2700000" algn="tl">
                    <a:srgbClr val="000000">
                      <a:alpha val="43137"/>
                    </a:srgbClr>
                  </a:outerShdw>
                </a:effectLst>
              </a:rPr>
              <a:t>FOR SUPPORT </a:t>
            </a:r>
            <a:r>
              <a:rPr lang="en-US" dirty="0"/>
              <a:t>IF YOU DO POORLY OR IF YOU FAIL TO TAKE THE TEST AT ALL.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94167"/>
            <a:ext cx="8305800" cy="1143000"/>
          </a:xfrm>
        </p:spPr>
        <p:style>
          <a:lnRef idx="1">
            <a:schemeClr val="accent1"/>
          </a:lnRef>
          <a:fillRef idx="2">
            <a:schemeClr val="accent1"/>
          </a:fillRef>
          <a:effectRef idx="1">
            <a:schemeClr val="accent1"/>
          </a:effectRef>
          <a:fontRef idx="minor">
            <a:schemeClr val="dk1"/>
          </a:fontRef>
        </p:style>
        <p:txBody>
          <a:bodyPr>
            <a:normAutofit/>
          </a:bodyPr>
          <a:lstStyle/>
          <a:p>
            <a:r>
              <a:rPr lang="en-US" sz="4800" dirty="0"/>
              <a:t>ACADEMIC PROGRESS</a:t>
            </a:r>
          </a:p>
        </p:txBody>
      </p:sp>
      <p:pic>
        <p:nvPicPr>
          <p:cNvPr id="1026" name="Picture 2" descr="C:\Documents and Settings\pappt\Local Settings\Temporary Internet Files\Content.IE5\V2ADB4ZP\MP900174976[1].jpg"/>
          <p:cNvPicPr>
            <a:picLocks noChangeAspect="1" noChangeArrowheads="1"/>
          </p:cNvPicPr>
          <p:nvPr/>
        </p:nvPicPr>
        <p:blipFill>
          <a:blip r:embed="rId2" cstate="print"/>
          <a:srcRect/>
          <a:stretch>
            <a:fillRect/>
          </a:stretch>
        </p:blipFill>
        <p:spPr bwMode="auto">
          <a:xfrm>
            <a:off x="2057400" y="2514600"/>
            <a:ext cx="5029200" cy="37338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944562"/>
          </a:xfrm>
        </p:spPr>
        <p:style>
          <a:lnRef idx="2">
            <a:schemeClr val="accent1"/>
          </a:lnRef>
          <a:fillRef idx="1">
            <a:schemeClr val="lt1"/>
          </a:fillRef>
          <a:effectRef idx="0">
            <a:schemeClr val="accent1"/>
          </a:effectRef>
          <a:fontRef idx="minor">
            <a:schemeClr val="dk1"/>
          </a:fontRef>
        </p:style>
        <p:txBody>
          <a:bodyPr>
            <a:normAutofit/>
          </a:bodyPr>
          <a:lstStyle/>
          <a:p>
            <a:r>
              <a:rPr lang="en-US" sz="4400" dirty="0"/>
              <a:t>GRADING SYSTEM</a:t>
            </a:r>
          </a:p>
        </p:txBody>
      </p:sp>
      <p:graphicFrame>
        <p:nvGraphicFramePr>
          <p:cNvPr id="4" name="Content Placeholder 3"/>
          <p:cNvGraphicFramePr>
            <a:graphicFrameLocks noGrp="1"/>
          </p:cNvGraphicFramePr>
          <p:nvPr>
            <p:ph idx="1"/>
            <p:extLst/>
          </p:nvPr>
        </p:nvGraphicFramePr>
        <p:xfrm>
          <a:off x="228600" y="1371600"/>
          <a:ext cx="8686800" cy="4939342"/>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tblGrid>
              <a:tr h="609600">
                <a:tc>
                  <a:txBody>
                    <a:bodyPr/>
                    <a:lstStyle/>
                    <a:p>
                      <a:pPr algn="ctr"/>
                      <a:r>
                        <a:rPr lang="en-US" sz="2400" dirty="0"/>
                        <a:t>QUESTION</a:t>
                      </a:r>
                    </a:p>
                  </a:txBody>
                  <a:tcPr/>
                </a:tc>
                <a:tc>
                  <a:txBody>
                    <a:bodyPr/>
                    <a:lstStyle/>
                    <a:p>
                      <a:pPr algn="ctr"/>
                      <a:r>
                        <a:rPr lang="en-US" sz="2400" dirty="0"/>
                        <a:t>ANSWER</a:t>
                      </a:r>
                    </a:p>
                  </a:txBody>
                  <a:tcPr/>
                </a:tc>
                <a:extLst>
                  <a:ext uri="{0D108BD9-81ED-4DB2-BD59-A6C34878D82A}">
                    <a16:rowId xmlns:a16="http://schemas.microsoft.com/office/drawing/2014/main" val="10000"/>
                  </a:ext>
                </a:extLst>
              </a:tr>
              <a:tr h="826550">
                <a:tc>
                  <a:txBody>
                    <a:bodyPr/>
                    <a:lstStyle/>
                    <a:p>
                      <a:r>
                        <a:rPr lang="en-US" dirty="0"/>
                        <a:t>What</a:t>
                      </a:r>
                      <a:r>
                        <a:rPr lang="en-US" baseline="0" dirty="0"/>
                        <a:t> do I earn for passing a class?</a:t>
                      </a:r>
                      <a:endParaRPr lang="en-US" dirty="0"/>
                    </a:p>
                  </a:txBody>
                  <a:tcPr>
                    <a:solidFill>
                      <a:schemeClr val="accent1">
                        <a:lumMod val="75000"/>
                      </a:schemeClr>
                    </a:solidFill>
                  </a:tcPr>
                </a:tc>
                <a:tc>
                  <a:txBody>
                    <a:bodyPr/>
                    <a:lstStyle/>
                    <a:p>
                      <a:r>
                        <a:rPr lang="en-US" b="1" dirty="0"/>
                        <a:t>.5 credit per semester</a:t>
                      </a:r>
                    </a:p>
                    <a:p>
                      <a:r>
                        <a:rPr lang="en-US" dirty="0"/>
                        <a:t>Credit</a:t>
                      </a:r>
                      <a:r>
                        <a:rPr lang="en-US" baseline="0" dirty="0"/>
                        <a:t> earned</a:t>
                      </a:r>
                      <a:r>
                        <a:rPr lang="en-US" dirty="0"/>
                        <a:t> in any class you receive</a:t>
                      </a:r>
                      <a:r>
                        <a:rPr lang="en-US" baseline="0" dirty="0"/>
                        <a:t> a </a:t>
                      </a:r>
                      <a:r>
                        <a:rPr lang="en-US" b="1" i="1" baseline="0" dirty="0"/>
                        <a:t>“D” or higher </a:t>
                      </a:r>
                      <a:r>
                        <a:rPr lang="en-US" baseline="0" dirty="0"/>
                        <a:t>as your final grade (per semester)</a:t>
                      </a:r>
                      <a:endParaRPr lang="en-US" dirty="0"/>
                    </a:p>
                  </a:txBody>
                  <a:tcPr>
                    <a:solidFill>
                      <a:schemeClr val="accent1">
                        <a:lumMod val="75000"/>
                      </a:schemeClr>
                    </a:solidFill>
                  </a:tcPr>
                </a:tc>
                <a:extLst>
                  <a:ext uri="{0D108BD9-81ED-4DB2-BD59-A6C34878D82A}">
                    <a16:rowId xmlns:a16="http://schemas.microsoft.com/office/drawing/2014/main" val="10001"/>
                  </a:ext>
                </a:extLst>
              </a:tr>
              <a:tr h="551945">
                <a:tc>
                  <a:txBody>
                    <a:bodyPr/>
                    <a:lstStyle/>
                    <a:p>
                      <a:r>
                        <a:rPr lang="en-US" b="1" dirty="0"/>
                        <a:t>How many credits can I earn in</a:t>
                      </a:r>
                      <a:r>
                        <a:rPr lang="en-US" b="1" baseline="0" dirty="0"/>
                        <a:t> one year of high school?</a:t>
                      </a:r>
                      <a:endParaRPr lang="en-US" b="1" dirty="0"/>
                    </a:p>
                  </a:txBody>
                  <a:tcPr>
                    <a:solidFill>
                      <a:schemeClr val="accent1">
                        <a:lumMod val="60000"/>
                        <a:lumOff val="40000"/>
                      </a:schemeClr>
                    </a:solidFill>
                  </a:tcPr>
                </a:tc>
                <a:tc>
                  <a:txBody>
                    <a:bodyPr/>
                    <a:lstStyle/>
                    <a:p>
                      <a:pPr>
                        <a:buFont typeface="Wingdings" pitchFamily="2" charset="2"/>
                        <a:buChar char="Ø"/>
                      </a:pPr>
                      <a:r>
                        <a:rPr lang="en-US" b="1" dirty="0"/>
                        <a:t>3.5</a:t>
                      </a:r>
                      <a:r>
                        <a:rPr lang="en-US" b="1" baseline="0" dirty="0"/>
                        <a:t>    credits are possible per semester = </a:t>
                      </a:r>
                    </a:p>
                    <a:p>
                      <a:pPr>
                        <a:buFont typeface="Wingdings" pitchFamily="2" charset="2"/>
                        <a:buChar char="Ø"/>
                      </a:pPr>
                      <a:r>
                        <a:rPr lang="en-US" b="1" dirty="0"/>
                        <a:t>7.0    credits per year (if all classes passed )</a:t>
                      </a:r>
                    </a:p>
                  </a:txBody>
                  <a:tcPr>
                    <a:solidFill>
                      <a:schemeClr val="accent1">
                        <a:lumMod val="60000"/>
                        <a:lumOff val="40000"/>
                      </a:schemeClr>
                    </a:solidFill>
                  </a:tcPr>
                </a:tc>
                <a:extLst>
                  <a:ext uri="{0D108BD9-81ED-4DB2-BD59-A6C34878D82A}">
                    <a16:rowId xmlns:a16="http://schemas.microsoft.com/office/drawing/2014/main" val="10002"/>
                  </a:ext>
                </a:extLst>
              </a:tr>
              <a:tr h="1288514">
                <a:tc>
                  <a:txBody>
                    <a:bodyPr/>
                    <a:lstStyle/>
                    <a:p>
                      <a:r>
                        <a:rPr lang="en-US" dirty="0"/>
                        <a:t>How are final grades calculated?</a:t>
                      </a:r>
                    </a:p>
                  </a:txBody>
                  <a:tcPr>
                    <a:solidFill>
                      <a:schemeClr val="accent1">
                        <a:lumMod val="75000"/>
                      </a:schemeClr>
                    </a:solidFill>
                  </a:tcPr>
                </a:tc>
                <a:tc>
                  <a:txBody>
                    <a:bodyPr/>
                    <a:lstStyle/>
                    <a:p>
                      <a:r>
                        <a:rPr lang="en-US" b="1" dirty="0"/>
                        <a:t>Two grading periods per semester plus a</a:t>
                      </a:r>
                      <a:r>
                        <a:rPr lang="en-US" b="1" baseline="0" dirty="0"/>
                        <a:t> final exam (if not exempted) are averaged together to calculate final semester grade</a:t>
                      </a:r>
                      <a:endParaRPr lang="en-US" b="1" dirty="0"/>
                    </a:p>
                  </a:txBody>
                  <a:tcPr>
                    <a:solidFill>
                      <a:schemeClr val="accent1">
                        <a:lumMod val="75000"/>
                      </a:schemeClr>
                    </a:solidFill>
                  </a:tcPr>
                </a:tc>
                <a:extLst>
                  <a:ext uri="{0D108BD9-81ED-4DB2-BD59-A6C34878D82A}">
                    <a16:rowId xmlns:a16="http://schemas.microsoft.com/office/drawing/2014/main" val="10003"/>
                  </a:ext>
                </a:extLst>
              </a:tr>
              <a:tr h="39646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693816">
                <a:tc>
                  <a:txBody>
                    <a:bodyPr/>
                    <a:lstStyle/>
                    <a:p>
                      <a:pPr>
                        <a:buFont typeface="Wingdings" pitchFamily="2" charset="2"/>
                        <a:buNone/>
                      </a:pPr>
                      <a:r>
                        <a:rPr lang="en-US" b="1" dirty="0"/>
                        <a:t>What is the Exemption</a:t>
                      </a:r>
                      <a:r>
                        <a:rPr lang="en-US" b="1" baseline="0" dirty="0"/>
                        <a:t> Policy?</a:t>
                      </a:r>
                      <a:endParaRPr lang="en-US" b="1" dirty="0"/>
                    </a:p>
                  </a:txBody>
                  <a:tcPr>
                    <a:solidFill>
                      <a:schemeClr val="accent1">
                        <a:lumMod val="75000"/>
                      </a:schemeClr>
                    </a:solidFill>
                  </a:tcPr>
                </a:tc>
                <a:tc>
                  <a:txBody>
                    <a:bodyPr/>
                    <a:lstStyle/>
                    <a:p>
                      <a:pPr>
                        <a:buFont typeface="Wingdings" pitchFamily="2" charset="2"/>
                        <a:buNone/>
                      </a:pPr>
                      <a:r>
                        <a:rPr lang="en-US" b="1" dirty="0"/>
                        <a:t>Is</a:t>
                      </a:r>
                      <a:r>
                        <a:rPr lang="en-US" b="1" baseline="0" dirty="0"/>
                        <a:t> Attendance and Grade driven</a:t>
                      </a:r>
                    </a:p>
                    <a:p>
                      <a:pPr>
                        <a:buFont typeface="Wingdings" pitchFamily="2" charset="2"/>
                        <a:buChar char="Ø"/>
                      </a:pPr>
                      <a:r>
                        <a:rPr lang="en-US" b="1" baseline="0" dirty="0"/>
                        <a:t>See School Website for Criteria</a:t>
                      </a:r>
                      <a:endParaRPr lang="en-US" b="1" dirty="0"/>
                    </a:p>
                  </a:txBody>
                  <a:tcPr>
                    <a:solidFill>
                      <a:schemeClr val="accent1">
                        <a:lumMod val="75000"/>
                      </a:schemeClr>
                    </a:solidFill>
                  </a:tcPr>
                </a:tc>
                <a:extLst>
                  <a:ext uri="{0D108BD9-81ED-4DB2-BD59-A6C34878D82A}">
                    <a16:rowId xmlns:a16="http://schemas.microsoft.com/office/drawing/2014/main" val="10005"/>
                  </a:ext>
                </a:extLst>
              </a:tr>
              <a:tr h="396466">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
        <p:nvSpPr>
          <p:cNvPr id="5" name="Rectangle 4"/>
          <p:cNvSpPr/>
          <p:nvPr/>
        </p:nvSpPr>
        <p:spPr>
          <a:xfrm>
            <a:off x="381000" y="3886200"/>
            <a:ext cx="685800" cy="381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lumMod val="95000"/>
                    <a:lumOff val="5000"/>
                  </a:schemeClr>
                </a:solidFill>
              </a:rPr>
              <a:t>1ST</a:t>
            </a:r>
          </a:p>
        </p:txBody>
      </p:sp>
      <p:sp>
        <p:nvSpPr>
          <p:cNvPr id="6" name="Rectangle 5"/>
          <p:cNvSpPr/>
          <p:nvPr/>
        </p:nvSpPr>
        <p:spPr>
          <a:xfrm>
            <a:off x="1219200" y="3886200"/>
            <a:ext cx="685800" cy="381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lumMod val="95000"/>
                    <a:lumOff val="5000"/>
                  </a:schemeClr>
                </a:solidFill>
              </a:rPr>
              <a:t>2ND</a:t>
            </a:r>
          </a:p>
        </p:txBody>
      </p:sp>
      <p:sp>
        <p:nvSpPr>
          <p:cNvPr id="8" name="Rectangle 7"/>
          <p:cNvSpPr/>
          <p:nvPr/>
        </p:nvSpPr>
        <p:spPr>
          <a:xfrm>
            <a:off x="2741361" y="3886200"/>
            <a:ext cx="762000" cy="381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lumMod val="95000"/>
                    <a:lumOff val="5000"/>
                  </a:schemeClr>
                </a:solidFill>
              </a:rPr>
              <a:t>FINAL</a:t>
            </a:r>
          </a:p>
          <a:p>
            <a:pPr algn="ctr"/>
            <a:r>
              <a:rPr lang="en-US" sz="1100" b="1" dirty="0">
                <a:solidFill>
                  <a:schemeClr val="bg1">
                    <a:lumMod val="95000"/>
                    <a:lumOff val="5000"/>
                  </a:schemeClr>
                </a:solidFill>
              </a:rPr>
              <a:t>EXAM</a:t>
            </a:r>
          </a:p>
        </p:txBody>
      </p:sp>
      <p:sp>
        <p:nvSpPr>
          <p:cNvPr id="9" name="Rectangle 8"/>
          <p:cNvSpPr/>
          <p:nvPr/>
        </p:nvSpPr>
        <p:spPr>
          <a:xfrm>
            <a:off x="1676400" y="4495799"/>
            <a:ext cx="762000" cy="499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rPr>
              <a:t>FINAL</a:t>
            </a:r>
          </a:p>
        </p:txBody>
      </p:sp>
      <p:sp>
        <p:nvSpPr>
          <p:cNvPr id="14" name="Striped Right Arrow 13"/>
          <p:cNvSpPr/>
          <p:nvPr/>
        </p:nvSpPr>
        <p:spPr>
          <a:xfrm rot="1748734">
            <a:off x="922902" y="4309595"/>
            <a:ext cx="708936" cy="25853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riped Right Arrow 14"/>
          <p:cNvSpPr/>
          <p:nvPr/>
        </p:nvSpPr>
        <p:spPr>
          <a:xfrm rot="2669320">
            <a:off x="1451096" y="4259142"/>
            <a:ext cx="496889" cy="212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riped Right Arrow 16"/>
          <p:cNvSpPr/>
          <p:nvPr/>
        </p:nvSpPr>
        <p:spPr>
          <a:xfrm rot="8279958">
            <a:off x="2186029" y="4223774"/>
            <a:ext cx="655303" cy="322847"/>
          </a:xfrm>
          <a:prstGeom prst="stripedRightArrow">
            <a:avLst>
              <a:gd name="adj1" fmla="val 50000"/>
              <a:gd name="adj2" fmla="val 325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3575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US" sz="4400" dirty="0">
                <a:latin typeface="Aharoni" panose="020B0604020202020204" pitchFamily="2" charset="-79"/>
                <a:cs typeface="Aharoni" panose="020B0604020202020204" pitchFamily="2" charset="-79"/>
              </a:rPr>
              <a:t>MYTH vs. FACT</a:t>
            </a:r>
            <a:endParaRPr lang="en-US" dirty="0">
              <a:latin typeface="Aharoni" panose="020B0604020202020204" pitchFamily="2" charset="-79"/>
              <a:cs typeface="Aharoni" panose="020B0604020202020204" pitchFamily="2" charset="-79"/>
            </a:endParaRPr>
          </a:p>
        </p:txBody>
      </p:sp>
      <p:sp>
        <p:nvSpPr>
          <p:cNvPr id="3" name="Content Placeholder 2"/>
          <p:cNvSpPr>
            <a:spLocks noGrp="1"/>
          </p:cNvSpPr>
          <p:nvPr>
            <p:ph idx="1"/>
          </p:nvPr>
        </p:nvSpPr>
        <p:spPr>
          <a:xfrm>
            <a:off x="609600" y="2438400"/>
            <a:ext cx="8195734" cy="3351863"/>
          </a:xfrm>
        </p:spPr>
        <p:txBody>
          <a:bodyPr>
            <a:normAutofit/>
          </a:bodyPr>
          <a:lstStyle/>
          <a:p>
            <a:pPr>
              <a:buNone/>
            </a:pPr>
            <a:r>
              <a:rPr lang="en-US" sz="2000" b="1" dirty="0">
                <a:solidFill>
                  <a:schemeClr val="tx1">
                    <a:lumMod val="75000"/>
                    <a:lumOff val="25000"/>
                  </a:schemeClr>
                </a:solidFill>
              </a:rPr>
              <a:t>As long as I just get by with doing as little as possible and pass all my</a:t>
            </a:r>
          </a:p>
          <a:p>
            <a:pPr>
              <a:buNone/>
            </a:pPr>
            <a:r>
              <a:rPr lang="en-US" sz="2000" b="1" dirty="0">
                <a:solidFill>
                  <a:schemeClr val="tx1">
                    <a:lumMod val="75000"/>
                    <a:lumOff val="25000"/>
                  </a:schemeClr>
                </a:solidFill>
              </a:rPr>
              <a:t>classes with a “D,” I will be able to fulfill all my requirements to graduate.  </a:t>
            </a:r>
            <a:r>
              <a:rPr lang="en-US" sz="2000" dirty="0">
                <a:solidFill>
                  <a:schemeClr val="tx1">
                    <a:lumMod val="75000"/>
                    <a:lumOff val="25000"/>
                  </a:schemeClr>
                </a:solidFill>
              </a:rPr>
              <a:t>--</a:t>
            </a:r>
            <a:r>
              <a:rPr lang="en-US" sz="2000" b="1" dirty="0">
                <a:solidFill>
                  <a:schemeClr val="tx1">
                    <a:lumMod val="75000"/>
                    <a:lumOff val="25000"/>
                  </a:schemeClr>
                </a:solidFill>
              </a:rPr>
              <a:t> </a:t>
            </a:r>
            <a:r>
              <a:rPr lang="en-US" sz="2000" b="1" dirty="0">
                <a:solidFill>
                  <a:schemeClr val="accent1"/>
                </a:solidFill>
                <a:effectLst>
                  <a:outerShdw blurRad="38100" dist="38100" dir="2700000" algn="tl">
                    <a:srgbClr val="000000">
                      <a:alpha val="43137"/>
                    </a:srgbClr>
                  </a:outerShdw>
                </a:effectLst>
              </a:rPr>
              <a:t>MYTH</a:t>
            </a:r>
          </a:p>
          <a:p>
            <a:pPr>
              <a:buNone/>
            </a:pPr>
            <a:endParaRPr lang="en-US" sz="1600" dirty="0"/>
          </a:p>
          <a:p>
            <a:pPr>
              <a:buFont typeface="Wingdings" pitchFamily="2" charset="2"/>
              <a:buChar char="Ø"/>
            </a:pPr>
            <a:r>
              <a:rPr lang="en-US" sz="4000" b="1" dirty="0">
                <a:solidFill>
                  <a:schemeClr val="accent1"/>
                </a:solidFill>
                <a:effectLst>
                  <a:outerShdw blurRad="38100" dist="38100" dir="2700000" algn="tl">
                    <a:srgbClr val="000000">
                      <a:alpha val="43137"/>
                    </a:srgbClr>
                  </a:outerShdw>
                </a:effectLst>
              </a:rPr>
              <a:t>FACT:  </a:t>
            </a:r>
            <a:r>
              <a:rPr lang="en-US" dirty="0"/>
              <a:t>It is not easy to simply raise a low GPA</a:t>
            </a:r>
          </a:p>
          <a:p>
            <a:pPr lvl="1">
              <a:buNone/>
            </a:pPr>
            <a:endParaRPr lang="en-US" sz="1500" dirty="0"/>
          </a:p>
        </p:txBody>
      </p:sp>
      <p:sp>
        <p:nvSpPr>
          <p:cNvPr id="6" name="TextBox 5"/>
          <p:cNvSpPr txBox="1"/>
          <p:nvPr/>
        </p:nvSpPr>
        <p:spPr>
          <a:xfrm>
            <a:off x="1087967" y="4724400"/>
            <a:ext cx="7239000" cy="1908215"/>
          </a:xfrm>
          <a:prstGeom prst="rect">
            <a:avLst/>
          </a:prstGeom>
          <a:solidFill>
            <a:schemeClr val="accent1">
              <a:lumMod val="60000"/>
              <a:lumOff val="40000"/>
            </a:schemeClr>
          </a:solidFill>
        </p:spPr>
        <p:txBody>
          <a:bodyPr wrap="square" rtlCol="0">
            <a:spAutoFit/>
          </a:bodyPr>
          <a:lstStyle/>
          <a:p>
            <a:r>
              <a:rPr lang="en-US" b="1" u="sng" dirty="0">
                <a:solidFill>
                  <a:schemeClr val="bg1">
                    <a:lumMod val="95000"/>
                    <a:lumOff val="5000"/>
                  </a:schemeClr>
                </a:solidFill>
                <a:effectLst>
                  <a:outerShdw blurRad="38100" dist="38100" dir="2700000" algn="tl">
                    <a:srgbClr val="000000">
                      <a:alpha val="43137"/>
                    </a:srgbClr>
                  </a:outerShdw>
                </a:effectLst>
              </a:rPr>
              <a:t>SEE FOLLOWING SLIDE</a:t>
            </a:r>
          </a:p>
          <a:p>
            <a:pPr>
              <a:buFont typeface="Wingdings" pitchFamily="2" charset="2"/>
              <a:buChar char="Ø"/>
            </a:pPr>
            <a:r>
              <a:rPr lang="en-US" sz="2000" b="1" dirty="0">
                <a:solidFill>
                  <a:schemeClr val="tx1">
                    <a:lumMod val="75000"/>
                    <a:lumOff val="25000"/>
                  </a:schemeClr>
                </a:solidFill>
              </a:rPr>
              <a:t>Notice how difficult it is for student to improve GPA.  </a:t>
            </a:r>
          </a:p>
          <a:p>
            <a:pPr>
              <a:buFont typeface="Wingdings" pitchFamily="2" charset="2"/>
              <a:buChar char="Ø"/>
            </a:pPr>
            <a:r>
              <a:rPr lang="en-US" sz="2000" b="1" dirty="0">
                <a:solidFill>
                  <a:schemeClr val="tx1">
                    <a:lumMod val="75000"/>
                    <a:lumOff val="25000"/>
                  </a:schemeClr>
                </a:solidFill>
              </a:rPr>
              <a:t>This example is to illustrate how difficult it is, even for a relatively decent student who earns just one “D”, to get cumulative GPA above 3.0.</a:t>
            </a:r>
          </a:p>
          <a:p>
            <a:pPr lvl="1">
              <a:buFont typeface="Wingdings" pitchFamily="2" charset="2"/>
              <a:buChar char="Ø"/>
            </a:pPr>
            <a:endParaRPr lang="en-US" sz="2000" b="1" dirty="0">
              <a:solidFill>
                <a:schemeClr val="bg1">
                  <a:lumMod val="95000"/>
                  <a:lumOff val="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28600" y="152400"/>
            <a:ext cx="8686800" cy="1219200"/>
          </a:xfrm>
        </p:spPr>
        <p:style>
          <a:lnRef idx="2">
            <a:schemeClr val="accent1"/>
          </a:lnRef>
          <a:fillRef idx="1">
            <a:schemeClr val="lt1"/>
          </a:fillRef>
          <a:effectRef idx="0">
            <a:schemeClr val="accent1"/>
          </a:effectRef>
          <a:fontRef idx="minor">
            <a:schemeClr val="dk1"/>
          </a:fontRef>
        </p:style>
        <p:txBody>
          <a:bodyPr>
            <a:normAutofit fontScale="90000"/>
          </a:bodyPr>
          <a:lstStyle/>
          <a:p>
            <a:pPr eaLnBrk="1" hangingPunct="1">
              <a:defRPr/>
            </a:pPr>
            <a:br>
              <a:rPr lang="en-US" sz="4000" u="sng" dirty="0"/>
            </a:br>
            <a:r>
              <a:rPr lang="en-US" sz="3600" b="1" u="sng" dirty="0">
                <a:effectLst>
                  <a:outerShdw blurRad="38100" dist="38100" dir="2700000" algn="tl">
                    <a:srgbClr val="FFFFFF"/>
                  </a:outerShdw>
                </a:effectLst>
              </a:rPr>
              <a:t>4 YEARS OF HIGH SCHOOL PROGRESSION</a:t>
            </a:r>
            <a:br>
              <a:rPr lang="en-US" dirty="0"/>
            </a:br>
            <a:r>
              <a:rPr lang="en-US" sz="2700" dirty="0">
                <a:solidFill>
                  <a:schemeClr val="bg1"/>
                </a:solidFill>
                <a:latin typeface="Bodoni MT Black" pitchFamily="18" charset="0"/>
              </a:rPr>
              <a:t>IT IS NOT EASY TO RAISE YOUR GPA</a:t>
            </a:r>
            <a:br>
              <a:rPr lang="en-US" dirty="0"/>
            </a:br>
            <a:endParaRPr lang="en-US" dirty="0"/>
          </a:p>
        </p:txBody>
      </p:sp>
      <p:graphicFrame>
        <p:nvGraphicFramePr>
          <p:cNvPr id="8207" name="Group 15"/>
          <p:cNvGraphicFramePr>
            <a:graphicFrameLocks noGrp="1"/>
          </p:cNvGraphicFramePr>
          <p:nvPr>
            <p:ph idx="1"/>
            <p:extLst>
              <p:ext uri="{D42A27DB-BD31-4B8C-83A1-F6EECF244321}">
                <p14:modId xmlns:p14="http://schemas.microsoft.com/office/powerpoint/2010/main" val="3635778739"/>
              </p:ext>
            </p:extLst>
          </p:nvPr>
        </p:nvGraphicFramePr>
        <p:xfrm>
          <a:off x="228600" y="1477963"/>
          <a:ext cx="8686800" cy="5232238"/>
        </p:xfrm>
        <a:graphic>
          <a:graphicData uri="http://schemas.openxmlformats.org/drawingml/2006/table">
            <a:tbl>
              <a:tblPr/>
              <a:tblGrid>
                <a:gridCol w="4302425">
                  <a:extLst>
                    <a:ext uri="{9D8B030D-6E8A-4147-A177-3AD203B41FA5}">
                      <a16:colId xmlns:a16="http://schemas.microsoft.com/office/drawing/2014/main" val="20000"/>
                    </a:ext>
                  </a:extLst>
                </a:gridCol>
                <a:gridCol w="4384375">
                  <a:extLst>
                    <a:ext uri="{9D8B030D-6E8A-4147-A177-3AD203B41FA5}">
                      <a16:colId xmlns:a16="http://schemas.microsoft.com/office/drawing/2014/main" val="20001"/>
                    </a:ext>
                  </a:extLst>
                </a:gridCol>
              </a:tblGrid>
              <a:tr h="2799934">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2000" b="1" i="0" u="sng" strike="noStrike" cap="none" normalizeH="0" baseline="0" dirty="0">
                          <a:ln>
                            <a:noFill/>
                          </a:ln>
                          <a:solidFill>
                            <a:srgbClr val="0D0D0D"/>
                          </a:solidFill>
                          <a:effectLst/>
                          <a:latin typeface="Arial" charset="0"/>
                        </a:rPr>
                        <a:t>9th GRADE</a:t>
                      </a:r>
                    </a:p>
                    <a:p>
                      <a:pPr marL="457200" marR="0" lvl="1" indent="0" algn="l" defTabSz="914400" rtl="0" eaLnBrk="1" fontAlgn="base" latinLnBrk="0" hangingPunct="1">
                        <a:lnSpc>
                          <a:spcPct val="80000"/>
                        </a:lnSpc>
                        <a:spcBef>
                          <a:spcPct val="0"/>
                        </a:spcBef>
                        <a:spcAft>
                          <a:spcPct val="0"/>
                        </a:spcAft>
                        <a:buClrTx/>
                        <a:buSzTx/>
                        <a:buFontTx/>
                        <a:buNone/>
                        <a:tabLst/>
                      </a:pPr>
                      <a:r>
                        <a:rPr kumimoji="0" lang="en-US" sz="1600" b="1" i="0" u="none" strike="noStrike" cap="none" normalizeH="0" baseline="0" dirty="0">
                          <a:ln>
                            <a:noFill/>
                          </a:ln>
                          <a:solidFill>
                            <a:srgbClr val="0D0D0D"/>
                          </a:solidFill>
                          <a:effectLst/>
                          <a:latin typeface="Arial" charset="0"/>
                        </a:rPr>
                        <a:t>English 	A</a:t>
                      </a:r>
                    </a:p>
                    <a:p>
                      <a:pPr marL="457200" marR="0" lvl="1" indent="0" algn="l" defTabSz="914400" rtl="0" eaLnBrk="1" fontAlgn="base" latinLnBrk="0" hangingPunct="1">
                        <a:lnSpc>
                          <a:spcPct val="80000"/>
                        </a:lnSpc>
                        <a:spcBef>
                          <a:spcPct val="0"/>
                        </a:spcBef>
                        <a:spcAft>
                          <a:spcPct val="0"/>
                        </a:spcAft>
                        <a:buClrTx/>
                        <a:buSzTx/>
                        <a:buFontTx/>
                        <a:buNone/>
                        <a:tabLst/>
                      </a:pPr>
                      <a:r>
                        <a:rPr kumimoji="0" lang="en-US" sz="1600" b="1" i="0" u="none" strike="noStrike" cap="none" normalizeH="0" baseline="0" dirty="0">
                          <a:ln>
                            <a:noFill/>
                          </a:ln>
                          <a:solidFill>
                            <a:srgbClr val="0D0D0D"/>
                          </a:solidFill>
                          <a:effectLst/>
                          <a:latin typeface="Arial" charset="0"/>
                        </a:rPr>
                        <a:t>Math	B</a:t>
                      </a:r>
                    </a:p>
                    <a:p>
                      <a:pPr marL="457200" marR="0" lvl="1" indent="0" algn="l" defTabSz="914400" rtl="0" eaLnBrk="1" fontAlgn="base" latinLnBrk="0" hangingPunct="1">
                        <a:lnSpc>
                          <a:spcPct val="80000"/>
                        </a:lnSpc>
                        <a:spcBef>
                          <a:spcPct val="0"/>
                        </a:spcBef>
                        <a:spcAft>
                          <a:spcPct val="0"/>
                        </a:spcAft>
                        <a:buClrTx/>
                        <a:buSzTx/>
                        <a:buFontTx/>
                        <a:buNone/>
                        <a:tabLst/>
                      </a:pPr>
                      <a:r>
                        <a:rPr kumimoji="0" lang="en-US" sz="1600" b="1" i="0" u="none" strike="noStrike" cap="none" normalizeH="0" baseline="0" dirty="0">
                          <a:ln>
                            <a:noFill/>
                          </a:ln>
                          <a:solidFill>
                            <a:srgbClr val="0D0D0D"/>
                          </a:solidFill>
                          <a:effectLst/>
                          <a:latin typeface="Arial" charset="0"/>
                        </a:rPr>
                        <a:t>Science	C</a:t>
                      </a:r>
                    </a:p>
                    <a:p>
                      <a:pPr marL="457200" marR="0" lvl="1" indent="0" algn="l" defTabSz="914400" rtl="0" eaLnBrk="1" fontAlgn="base" latinLnBrk="0" hangingPunct="1">
                        <a:lnSpc>
                          <a:spcPct val="80000"/>
                        </a:lnSpc>
                        <a:spcBef>
                          <a:spcPct val="0"/>
                        </a:spcBef>
                        <a:spcAft>
                          <a:spcPct val="0"/>
                        </a:spcAft>
                        <a:buClrTx/>
                        <a:buSzTx/>
                        <a:buFontTx/>
                        <a:buNone/>
                        <a:tabLst/>
                      </a:pPr>
                      <a:r>
                        <a:rPr kumimoji="0" lang="en-US" sz="1600" b="1" i="0" u="none" strike="noStrike" cap="none" normalizeH="0" baseline="0" dirty="0">
                          <a:ln>
                            <a:noFill/>
                          </a:ln>
                          <a:solidFill>
                            <a:srgbClr val="0D0D0D"/>
                          </a:solidFill>
                          <a:effectLst/>
                          <a:latin typeface="Arial" charset="0"/>
                        </a:rPr>
                        <a:t>AmGvt	B</a:t>
                      </a:r>
                    </a:p>
                    <a:p>
                      <a:pPr marL="457200" marR="0" lvl="1" indent="0" algn="l" defTabSz="914400" rtl="0" eaLnBrk="1" fontAlgn="base" latinLnBrk="0" hangingPunct="1">
                        <a:lnSpc>
                          <a:spcPct val="80000"/>
                        </a:lnSpc>
                        <a:spcBef>
                          <a:spcPct val="0"/>
                        </a:spcBef>
                        <a:spcAft>
                          <a:spcPct val="0"/>
                        </a:spcAft>
                        <a:buClrTx/>
                        <a:buSzTx/>
                        <a:buFontTx/>
                        <a:buNone/>
                        <a:tabLst/>
                      </a:pPr>
                      <a:r>
                        <a:rPr kumimoji="0" lang="en-US" sz="1600" b="1" i="0" u="none" strike="noStrike" cap="none" normalizeH="0" baseline="0" dirty="0">
                          <a:ln>
                            <a:noFill/>
                          </a:ln>
                          <a:solidFill>
                            <a:srgbClr val="0D0D0D"/>
                          </a:solidFill>
                          <a:effectLst/>
                          <a:latin typeface="Arial" charset="0"/>
                        </a:rPr>
                        <a:t>For. Lang	D    </a:t>
                      </a:r>
                    </a:p>
                    <a:p>
                      <a:pPr marL="457200" marR="0" lvl="1" indent="0" algn="l" defTabSz="914400" rtl="0" eaLnBrk="1" fontAlgn="base" latinLnBrk="0" hangingPunct="1">
                        <a:lnSpc>
                          <a:spcPct val="80000"/>
                        </a:lnSpc>
                        <a:spcBef>
                          <a:spcPct val="0"/>
                        </a:spcBef>
                        <a:spcAft>
                          <a:spcPct val="0"/>
                        </a:spcAft>
                        <a:buClrTx/>
                        <a:buSzTx/>
                        <a:buFontTx/>
                        <a:buNone/>
                        <a:tabLst/>
                      </a:pPr>
                      <a:r>
                        <a:rPr kumimoji="0" lang="en-US" sz="1600" b="1" i="0" u="none" strike="noStrike" cap="none" normalizeH="0" baseline="0" dirty="0">
                          <a:ln>
                            <a:noFill/>
                          </a:ln>
                          <a:solidFill>
                            <a:srgbClr val="0D0D0D"/>
                          </a:solidFill>
                          <a:effectLst/>
                          <a:latin typeface="Arial" charset="0"/>
                        </a:rPr>
                        <a:t>Elective	B	</a:t>
                      </a:r>
                    </a:p>
                    <a:p>
                      <a:pPr marL="457200" marR="0" lvl="1" indent="0" algn="l" defTabSz="914400" rtl="0" eaLnBrk="1" fontAlgn="base" latinLnBrk="0" hangingPunct="1">
                        <a:lnSpc>
                          <a:spcPct val="80000"/>
                        </a:lnSpc>
                        <a:spcBef>
                          <a:spcPct val="0"/>
                        </a:spcBef>
                        <a:spcAft>
                          <a:spcPct val="0"/>
                        </a:spcAft>
                        <a:buClrTx/>
                        <a:buSzTx/>
                        <a:buFontTx/>
                        <a:buNone/>
                        <a:tabLst/>
                      </a:pPr>
                      <a:endParaRPr kumimoji="0" lang="en-US" sz="1000" b="1" i="0" u="none" strike="noStrike" cap="none" normalizeH="0" baseline="0" dirty="0">
                        <a:ln>
                          <a:noFill/>
                        </a:ln>
                        <a:solidFill>
                          <a:srgbClr val="0D0D0D"/>
                        </a:solidFill>
                        <a:effectLst/>
                        <a:latin typeface="Arial" charset="0"/>
                      </a:endParaRPr>
                    </a:p>
                    <a:p>
                      <a:pPr marL="457200" marR="0" lvl="1" indent="0" algn="l" defTabSz="914400" rtl="0" eaLnBrk="1" fontAlgn="base" latinLnBrk="0" hangingPunct="1">
                        <a:lnSpc>
                          <a:spcPct val="80000"/>
                        </a:lnSpc>
                        <a:spcBef>
                          <a:spcPct val="0"/>
                        </a:spcBef>
                        <a:spcAft>
                          <a:spcPct val="0"/>
                        </a:spcAft>
                        <a:buClrTx/>
                        <a:buSzTx/>
                        <a:buFontTx/>
                        <a:buNone/>
                        <a:tabLst/>
                      </a:pPr>
                      <a:r>
                        <a:rPr kumimoji="0" lang="en-US" sz="1600" b="1" i="0" u="none" strike="noStrike" cap="none" normalizeH="0" baseline="0" dirty="0">
                          <a:ln>
                            <a:noFill/>
                          </a:ln>
                          <a:solidFill>
                            <a:srgbClr val="0D0D0D"/>
                          </a:solidFill>
                          <a:effectLst/>
                          <a:latin typeface="Arial" charset="0"/>
                        </a:rPr>
                        <a:t>            GPA- 1</a:t>
                      </a:r>
                      <a:r>
                        <a:rPr kumimoji="0" lang="en-US" sz="1600" b="1" i="0" u="none" strike="noStrike" cap="none" normalizeH="0" baseline="30000" dirty="0">
                          <a:ln>
                            <a:noFill/>
                          </a:ln>
                          <a:solidFill>
                            <a:srgbClr val="0D0D0D"/>
                          </a:solidFill>
                          <a:effectLst/>
                          <a:latin typeface="Arial" charset="0"/>
                        </a:rPr>
                        <a:t>st</a:t>
                      </a:r>
                      <a:r>
                        <a:rPr kumimoji="0" lang="en-US" sz="1600" b="1" i="0" u="none" strike="noStrike" cap="none" normalizeH="0" baseline="0" dirty="0">
                          <a:ln>
                            <a:noFill/>
                          </a:ln>
                          <a:solidFill>
                            <a:srgbClr val="0D0D0D"/>
                          </a:solidFill>
                          <a:effectLst/>
                          <a:latin typeface="Arial" charset="0"/>
                        </a:rPr>
                        <a:t> semester=  2.67	</a:t>
                      </a:r>
                    </a:p>
                    <a:p>
                      <a:pPr marL="457200" marR="0" lvl="1" indent="0" algn="l" defTabSz="914400" rtl="0" eaLnBrk="1" fontAlgn="base" latinLnBrk="0" hangingPunct="1">
                        <a:lnSpc>
                          <a:spcPct val="80000"/>
                        </a:lnSpc>
                        <a:spcBef>
                          <a:spcPct val="0"/>
                        </a:spcBef>
                        <a:spcAft>
                          <a:spcPct val="0"/>
                        </a:spcAft>
                        <a:buClrTx/>
                        <a:buSzTx/>
                        <a:buFontTx/>
                        <a:buNone/>
                        <a:tabLst/>
                      </a:pPr>
                      <a:r>
                        <a:rPr kumimoji="0" lang="en-US" sz="1600" b="1" i="0" u="none" strike="noStrike" cap="none" normalizeH="0" baseline="0" dirty="0">
                          <a:ln>
                            <a:noFill/>
                          </a:ln>
                          <a:solidFill>
                            <a:srgbClr val="0D0D0D"/>
                          </a:solidFill>
                          <a:effectLst/>
                          <a:latin typeface="Arial" charset="0"/>
                        </a:rPr>
                        <a:t>            GPA-  2</a:t>
                      </a:r>
                      <a:r>
                        <a:rPr kumimoji="0" lang="en-US" sz="1600" b="1" i="0" u="none" strike="noStrike" cap="none" normalizeH="0" baseline="30000" dirty="0">
                          <a:ln>
                            <a:noFill/>
                          </a:ln>
                          <a:solidFill>
                            <a:srgbClr val="0D0D0D"/>
                          </a:solidFill>
                          <a:effectLst/>
                          <a:latin typeface="Arial" charset="0"/>
                        </a:rPr>
                        <a:t>nd</a:t>
                      </a:r>
                      <a:r>
                        <a:rPr kumimoji="0" lang="en-US" sz="1600" b="1" i="0" u="none" strike="noStrike" cap="none" normalizeH="0" baseline="0" dirty="0">
                          <a:ln>
                            <a:noFill/>
                          </a:ln>
                          <a:solidFill>
                            <a:srgbClr val="0D0D0D"/>
                          </a:solidFill>
                          <a:effectLst/>
                          <a:latin typeface="Arial" charset="0"/>
                        </a:rPr>
                        <a:t> semester =2.67</a:t>
                      </a:r>
                    </a:p>
                    <a:p>
                      <a:pPr marL="457200" marR="0" lvl="1" indent="0" algn="l" defTabSz="914400" rtl="0" eaLnBrk="1" fontAlgn="base" latinLnBrk="0" hangingPunct="1">
                        <a:lnSpc>
                          <a:spcPct val="80000"/>
                        </a:lnSpc>
                        <a:spcBef>
                          <a:spcPct val="0"/>
                        </a:spcBef>
                        <a:spcAft>
                          <a:spcPct val="0"/>
                        </a:spcAft>
                        <a:buClrTx/>
                        <a:buSzTx/>
                        <a:buFontTx/>
                        <a:buNone/>
                        <a:tabLst/>
                      </a:pPr>
                      <a:r>
                        <a:rPr kumimoji="0" lang="en-US" sz="1000" b="1" i="0" u="none" strike="noStrike" cap="none" normalizeH="0" baseline="0" dirty="0">
                          <a:ln>
                            <a:noFill/>
                          </a:ln>
                          <a:solidFill>
                            <a:srgbClr val="0D0D0D"/>
                          </a:solidFill>
                          <a:effectLst/>
                          <a:latin typeface="Arial" charset="0"/>
                        </a:rPr>
                        <a:t>				                                </a:t>
                      </a:r>
                    </a:p>
                    <a:p>
                      <a:pPr marL="457200" marR="0" lvl="1" indent="0" algn="l" defTabSz="914400" rtl="0" eaLnBrk="1" fontAlgn="base" latinLnBrk="0" hangingPunct="1">
                        <a:lnSpc>
                          <a:spcPct val="80000"/>
                        </a:lnSpc>
                        <a:spcBef>
                          <a:spcPct val="0"/>
                        </a:spcBef>
                        <a:spcAft>
                          <a:spcPct val="0"/>
                        </a:spcAft>
                        <a:buClrTx/>
                        <a:buSzTx/>
                        <a:buFontTx/>
                        <a:buNone/>
                        <a:tabLst/>
                      </a:pPr>
                      <a:endParaRPr kumimoji="0" lang="en-US" sz="1000" b="1" i="0" u="none" strike="noStrike" cap="none" normalizeH="0" baseline="0" dirty="0">
                        <a:ln>
                          <a:noFill/>
                        </a:ln>
                        <a:solidFill>
                          <a:srgbClr val="0D0D0D"/>
                        </a:solidFill>
                        <a:effectLst/>
                        <a:latin typeface="Arial" charset="0"/>
                      </a:endParaRPr>
                    </a:p>
                    <a:p>
                      <a:pPr marL="457200" marR="0" lvl="1" indent="0" algn="l" defTabSz="914400" rtl="0" eaLnBrk="1" fontAlgn="base" latinLnBrk="0" hangingPunct="1">
                        <a:lnSpc>
                          <a:spcPct val="80000"/>
                        </a:lnSpc>
                        <a:spcBef>
                          <a:spcPct val="0"/>
                        </a:spcBef>
                        <a:spcAft>
                          <a:spcPct val="0"/>
                        </a:spcAft>
                        <a:buClrTx/>
                        <a:buSzTx/>
                        <a:buFontTx/>
                        <a:buNone/>
                        <a:tabLst/>
                      </a:pPr>
                      <a:endParaRPr kumimoji="0" lang="en-US" sz="1000" b="1" i="0" u="none" strike="noStrike" cap="none" normalizeH="0" baseline="0" dirty="0">
                        <a:ln>
                          <a:noFill/>
                        </a:ln>
                        <a:solidFill>
                          <a:srgbClr val="0D0D0D"/>
                        </a:solidFill>
                        <a:effectLst/>
                        <a:latin typeface="Arial" charset="0"/>
                      </a:endParaRPr>
                    </a:p>
                    <a:p>
                      <a:pPr marL="457200" marR="0" lvl="1" indent="0" algn="l" defTabSz="914400" rtl="0" eaLnBrk="1" fontAlgn="base" latinLnBrk="0" hangingPunct="1">
                        <a:lnSpc>
                          <a:spcPct val="80000"/>
                        </a:lnSpc>
                        <a:spcBef>
                          <a:spcPct val="0"/>
                        </a:spcBef>
                        <a:spcAft>
                          <a:spcPct val="0"/>
                        </a:spcAft>
                        <a:buClrTx/>
                        <a:buSzTx/>
                        <a:buFontTx/>
                        <a:buNone/>
                        <a:tabLst/>
                      </a:pPr>
                      <a:r>
                        <a:rPr kumimoji="0" lang="en-US" sz="2000" b="1" i="0" u="none" strike="noStrike" cap="none" normalizeH="0" baseline="0" dirty="0">
                          <a:ln>
                            <a:noFill/>
                          </a:ln>
                          <a:solidFill>
                            <a:srgbClr val="0D0D0D"/>
                          </a:solidFill>
                          <a:effectLst/>
                          <a:latin typeface="Arial" charset="0"/>
                        </a:rPr>
                        <a:t>                     CUM GPA= 2.67</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2000" b="1" i="0" u="sng" strike="noStrike" cap="none" normalizeH="0" baseline="0" dirty="0">
                          <a:ln>
                            <a:noFill/>
                          </a:ln>
                          <a:solidFill>
                            <a:srgbClr val="0D0D0D"/>
                          </a:solidFill>
                          <a:effectLst/>
                          <a:latin typeface="Arial" charset="0"/>
                        </a:rPr>
                        <a:t>11</a:t>
                      </a:r>
                      <a:r>
                        <a:rPr kumimoji="0" lang="en-US" sz="2000" b="1" i="0" u="sng" strike="noStrike" cap="none" normalizeH="0" baseline="30000" dirty="0">
                          <a:ln>
                            <a:noFill/>
                          </a:ln>
                          <a:solidFill>
                            <a:srgbClr val="0D0D0D"/>
                          </a:solidFill>
                          <a:effectLst/>
                          <a:latin typeface="Arial" charset="0"/>
                        </a:rPr>
                        <a:t>th</a:t>
                      </a:r>
                      <a:r>
                        <a:rPr kumimoji="0" lang="en-US" sz="2000" b="1" i="0" u="sng" strike="noStrike" cap="none" normalizeH="0" baseline="0" dirty="0">
                          <a:ln>
                            <a:noFill/>
                          </a:ln>
                          <a:solidFill>
                            <a:srgbClr val="0D0D0D"/>
                          </a:solidFill>
                          <a:effectLst/>
                          <a:latin typeface="Arial" charset="0"/>
                        </a:rPr>
                        <a:t> GRADE</a:t>
                      </a:r>
                    </a:p>
                    <a:p>
                      <a:pPr marL="457200" marR="0" lvl="1" indent="0" algn="l" defTabSz="914400" rtl="0" eaLnBrk="1" fontAlgn="base" latinLnBrk="0" hangingPunct="1">
                        <a:lnSpc>
                          <a:spcPct val="80000"/>
                        </a:lnSpc>
                        <a:spcBef>
                          <a:spcPct val="0"/>
                        </a:spcBef>
                        <a:spcAft>
                          <a:spcPct val="0"/>
                        </a:spcAft>
                        <a:buClrTx/>
                        <a:buSzTx/>
                        <a:buFontTx/>
                        <a:buNone/>
                        <a:tabLst/>
                      </a:pPr>
                      <a:r>
                        <a:rPr kumimoji="0" lang="en-US" sz="1600" b="1" i="0" u="none" strike="noStrike" cap="none" normalizeH="0" baseline="0" dirty="0">
                          <a:ln>
                            <a:noFill/>
                          </a:ln>
                          <a:solidFill>
                            <a:srgbClr val="0D0D0D"/>
                          </a:solidFill>
                          <a:effectLst/>
                          <a:latin typeface="Arial" charset="0"/>
                        </a:rPr>
                        <a:t>English	B</a:t>
                      </a:r>
                    </a:p>
                    <a:p>
                      <a:pPr marL="457200" marR="0" lvl="1" indent="0" algn="l" defTabSz="914400" rtl="0" eaLnBrk="1" fontAlgn="base" latinLnBrk="0" hangingPunct="1">
                        <a:lnSpc>
                          <a:spcPct val="80000"/>
                        </a:lnSpc>
                        <a:spcBef>
                          <a:spcPct val="0"/>
                        </a:spcBef>
                        <a:spcAft>
                          <a:spcPct val="0"/>
                        </a:spcAft>
                        <a:buClrTx/>
                        <a:buSzTx/>
                        <a:buFontTx/>
                        <a:buNone/>
                        <a:tabLst/>
                      </a:pPr>
                      <a:r>
                        <a:rPr kumimoji="0" lang="en-US" sz="1600" b="1" i="0" u="none" strike="noStrike" cap="none" normalizeH="0" baseline="0" dirty="0">
                          <a:ln>
                            <a:noFill/>
                          </a:ln>
                          <a:solidFill>
                            <a:srgbClr val="0D0D0D"/>
                          </a:solidFill>
                          <a:effectLst/>
                          <a:latin typeface="Arial" charset="0"/>
                        </a:rPr>
                        <a:t>Math	B</a:t>
                      </a:r>
                    </a:p>
                    <a:p>
                      <a:pPr marL="457200" marR="0" lvl="1" indent="0" algn="l" defTabSz="914400" rtl="0" eaLnBrk="1" fontAlgn="base" latinLnBrk="0" hangingPunct="1">
                        <a:lnSpc>
                          <a:spcPct val="80000"/>
                        </a:lnSpc>
                        <a:spcBef>
                          <a:spcPct val="0"/>
                        </a:spcBef>
                        <a:spcAft>
                          <a:spcPct val="0"/>
                        </a:spcAft>
                        <a:buClrTx/>
                        <a:buSzTx/>
                        <a:buFontTx/>
                        <a:buNone/>
                        <a:tabLst/>
                      </a:pPr>
                      <a:r>
                        <a:rPr kumimoji="0" lang="en-US" sz="1600" b="1" i="0" u="none" strike="noStrike" cap="none" normalizeH="0" baseline="0" dirty="0">
                          <a:ln>
                            <a:noFill/>
                          </a:ln>
                          <a:solidFill>
                            <a:srgbClr val="0D0D0D"/>
                          </a:solidFill>
                          <a:effectLst/>
                          <a:latin typeface="Arial" charset="0"/>
                        </a:rPr>
                        <a:t>Science	B</a:t>
                      </a:r>
                    </a:p>
                    <a:p>
                      <a:pPr marL="457200" marR="0" lvl="1" indent="0" algn="l" defTabSz="914400" rtl="0" eaLnBrk="1" fontAlgn="base" latinLnBrk="0" hangingPunct="1">
                        <a:lnSpc>
                          <a:spcPct val="80000"/>
                        </a:lnSpc>
                        <a:spcBef>
                          <a:spcPct val="0"/>
                        </a:spcBef>
                        <a:spcAft>
                          <a:spcPct val="0"/>
                        </a:spcAft>
                        <a:buClrTx/>
                        <a:buSzTx/>
                        <a:buFontTx/>
                        <a:buNone/>
                        <a:tabLst/>
                      </a:pPr>
                      <a:r>
                        <a:rPr kumimoji="0" lang="en-US" sz="1600" b="1" i="0" u="none" strike="noStrike" cap="none" normalizeH="0" baseline="0" dirty="0">
                          <a:ln>
                            <a:noFill/>
                          </a:ln>
                          <a:solidFill>
                            <a:srgbClr val="0D0D0D"/>
                          </a:solidFill>
                          <a:effectLst/>
                          <a:latin typeface="Arial" charset="0"/>
                        </a:rPr>
                        <a:t>AmHist	B</a:t>
                      </a:r>
                    </a:p>
                    <a:p>
                      <a:pPr marL="457200" marR="0" lvl="1" indent="0" algn="l" defTabSz="914400" rtl="0" eaLnBrk="1" fontAlgn="base" latinLnBrk="0" hangingPunct="1">
                        <a:lnSpc>
                          <a:spcPct val="80000"/>
                        </a:lnSpc>
                        <a:spcBef>
                          <a:spcPct val="0"/>
                        </a:spcBef>
                        <a:spcAft>
                          <a:spcPct val="0"/>
                        </a:spcAft>
                        <a:buClrTx/>
                        <a:buSzTx/>
                        <a:buFontTx/>
                        <a:buNone/>
                        <a:tabLst/>
                      </a:pPr>
                      <a:r>
                        <a:rPr kumimoji="0" lang="en-US" sz="1600" b="1" i="0" u="none" strike="noStrike" cap="none" normalizeH="0" baseline="0" dirty="0">
                          <a:ln>
                            <a:noFill/>
                          </a:ln>
                          <a:solidFill>
                            <a:srgbClr val="0D0D0D"/>
                          </a:solidFill>
                          <a:effectLst/>
                          <a:latin typeface="Arial" charset="0"/>
                        </a:rPr>
                        <a:t>Art		B</a:t>
                      </a:r>
                    </a:p>
                    <a:p>
                      <a:pPr marL="457200" marR="0" lvl="1" indent="0" algn="l" defTabSz="914400" rtl="0" eaLnBrk="1" fontAlgn="base" latinLnBrk="0" hangingPunct="1">
                        <a:lnSpc>
                          <a:spcPct val="80000"/>
                        </a:lnSpc>
                        <a:spcBef>
                          <a:spcPct val="0"/>
                        </a:spcBef>
                        <a:spcAft>
                          <a:spcPct val="0"/>
                        </a:spcAft>
                        <a:buClrTx/>
                        <a:buSzTx/>
                        <a:buFontTx/>
                        <a:buNone/>
                        <a:tabLst/>
                      </a:pPr>
                      <a:r>
                        <a:rPr kumimoji="0" lang="en-US" sz="1600" b="1" i="0" u="none" strike="noStrike" cap="none" normalizeH="0" baseline="0" dirty="0">
                          <a:ln>
                            <a:noFill/>
                          </a:ln>
                          <a:solidFill>
                            <a:srgbClr val="0D0D0D"/>
                          </a:solidFill>
                          <a:effectLst/>
                          <a:latin typeface="Arial" charset="0"/>
                        </a:rPr>
                        <a:t>Elective	A	</a:t>
                      </a:r>
                    </a:p>
                    <a:p>
                      <a:pPr marL="457200" marR="0" lvl="1" indent="0" algn="l" defTabSz="914400" rtl="0" eaLnBrk="1" fontAlgn="base" latinLnBrk="0" hangingPunct="1">
                        <a:lnSpc>
                          <a:spcPct val="80000"/>
                        </a:lnSpc>
                        <a:spcBef>
                          <a:spcPct val="0"/>
                        </a:spcBef>
                        <a:spcAft>
                          <a:spcPct val="0"/>
                        </a:spcAft>
                        <a:buClrTx/>
                        <a:buSzTx/>
                        <a:buFontTx/>
                        <a:buNone/>
                        <a:tabLst/>
                      </a:pPr>
                      <a:endParaRPr kumimoji="0" lang="en-US" sz="1000" b="1" i="0" u="none" strike="noStrike" cap="none" normalizeH="0" baseline="0" dirty="0">
                        <a:ln>
                          <a:noFill/>
                        </a:ln>
                        <a:solidFill>
                          <a:srgbClr val="0D0D0D"/>
                        </a:solidFill>
                        <a:effectLst/>
                        <a:latin typeface="Arial" charset="0"/>
                      </a:endParaRPr>
                    </a:p>
                    <a:p>
                      <a:pPr marL="457200" marR="0" lvl="1" indent="0" algn="l" defTabSz="914400" rtl="0" eaLnBrk="1" fontAlgn="base" latinLnBrk="0" hangingPunct="1">
                        <a:lnSpc>
                          <a:spcPct val="80000"/>
                        </a:lnSpc>
                        <a:spcBef>
                          <a:spcPct val="0"/>
                        </a:spcBef>
                        <a:spcAft>
                          <a:spcPct val="0"/>
                        </a:spcAft>
                        <a:buClrTx/>
                        <a:buSzTx/>
                        <a:buFontTx/>
                        <a:buNone/>
                        <a:tabLst/>
                      </a:pPr>
                      <a:r>
                        <a:rPr kumimoji="0" lang="en-US" sz="1600" b="1" i="0" u="none" strike="noStrike" cap="none" normalizeH="0" baseline="0" dirty="0">
                          <a:ln>
                            <a:noFill/>
                          </a:ln>
                          <a:solidFill>
                            <a:srgbClr val="0D0D0D"/>
                          </a:solidFill>
                          <a:effectLst/>
                          <a:latin typeface="Arial" charset="0"/>
                        </a:rPr>
                        <a:t>            GPA- 1</a:t>
                      </a:r>
                      <a:r>
                        <a:rPr kumimoji="0" lang="en-US" sz="1600" b="1" i="0" u="none" strike="noStrike" cap="none" normalizeH="0" baseline="30000" dirty="0">
                          <a:ln>
                            <a:noFill/>
                          </a:ln>
                          <a:solidFill>
                            <a:srgbClr val="0D0D0D"/>
                          </a:solidFill>
                          <a:effectLst/>
                          <a:latin typeface="Arial" charset="0"/>
                        </a:rPr>
                        <a:t>st</a:t>
                      </a:r>
                      <a:r>
                        <a:rPr kumimoji="0" lang="en-US" sz="1600" b="1" i="0" u="none" strike="noStrike" cap="none" normalizeH="0" baseline="0" dirty="0">
                          <a:ln>
                            <a:noFill/>
                          </a:ln>
                          <a:solidFill>
                            <a:srgbClr val="0D0D0D"/>
                          </a:solidFill>
                          <a:effectLst/>
                          <a:latin typeface="Arial" charset="0"/>
                        </a:rPr>
                        <a:t> semester=3.16</a:t>
                      </a:r>
                    </a:p>
                    <a:p>
                      <a:pPr marL="457200" marR="0" lvl="1" indent="0" algn="l" defTabSz="914400" rtl="0" eaLnBrk="1" fontAlgn="base" latinLnBrk="0" hangingPunct="1">
                        <a:lnSpc>
                          <a:spcPct val="80000"/>
                        </a:lnSpc>
                        <a:spcBef>
                          <a:spcPct val="0"/>
                        </a:spcBef>
                        <a:spcAft>
                          <a:spcPct val="0"/>
                        </a:spcAft>
                        <a:buClrTx/>
                        <a:buSzTx/>
                        <a:buFontTx/>
                        <a:buNone/>
                        <a:tabLst/>
                      </a:pPr>
                      <a:r>
                        <a:rPr kumimoji="0" lang="en-US" sz="1600" b="1" i="0" u="none" strike="noStrike" cap="none" normalizeH="0" baseline="0" dirty="0">
                          <a:ln>
                            <a:noFill/>
                          </a:ln>
                          <a:solidFill>
                            <a:srgbClr val="0D0D0D"/>
                          </a:solidFill>
                          <a:effectLst/>
                          <a:latin typeface="Arial" charset="0"/>
                        </a:rPr>
                        <a:t>            GPA- 2</a:t>
                      </a:r>
                      <a:r>
                        <a:rPr kumimoji="0" lang="en-US" sz="1600" b="1" i="0" u="none" strike="noStrike" cap="none" normalizeH="0" baseline="30000" dirty="0">
                          <a:ln>
                            <a:noFill/>
                          </a:ln>
                          <a:solidFill>
                            <a:srgbClr val="0D0D0D"/>
                          </a:solidFill>
                          <a:effectLst/>
                          <a:latin typeface="Arial" charset="0"/>
                        </a:rPr>
                        <a:t>nd</a:t>
                      </a:r>
                      <a:r>
                        <a:rPr kumimoji="0" lang="en-US" sz="1600" b="1" i="0" u="none" strike="noStrike" cap="none" normalizeH="0" baseline="0" dirty="0">
                          <a:ln>
                            <a:noFill/>
                          </a:ln>
                          <a:solidFill>
                            <a:srgbClr val="0D0D0D"/>
                          </a:solidFill>
                          <a:effectLst/>
                          <a:latin typeface="Arial" charset="0"/>
                        </a:rPr>
                        <a:t> semester=3.16</a:t>
                      </a:r>
                      <a:r>
                        <a:rPr kumimoji="0" lang="en-US" sz="1400" b="1" i="0" u="none" strike="noStrike" cap="none" normalizeH="0" baseline="0" dirty="0">
                          <a:ln>
                            <a:noFill/>
                          </a:ln>
                          <a:solidFill>
                            <a:srgbClr val="0D0D0D"/>
                          </a:solidFill>
                          <a:effectLst/>
                          <a:latin typeface="Arial" charset="0"/>
                        </a:rPr>
                        <a:t>	</a:t>
                      </a:r>
                      <a:r>
                        <a:rPr kumimoji="0" lang="en-US" sz="1400" b="1" i="0" u="none" strike="noStrike" cap="none" normalizeH="0" baseline="0" dirty="0">
                          <a:ln>
                            <a:noFill/>
                          </a:ln>
                          <a:solidFill>
                            <a:srgbClr val="FFFFFF"/>
                          </a:solidFill>
                          <a:effectLst/>
                          <a:latin typeface="Arial" charset="0"/>
                        </a:rPr>
                        <a:t>	      </a:t>
                      </a:r>
                    </a:p>
                    <a:p>
                      <a:pPr marL="457200" marR="0" lvl="1" indent="0" algn="l" defTabSz="914400" rtl="0" eaLnBrk="1" fontAlgn="base" latinLnBrk="0" hangingPunct="1">
                        <a:lnSpc>
                          <a:spcPct val="80000"/>
                        </a:lnSpc>
                        <a:spcBef>
                          <a:spcPct val="0"/>
                        </a:spcBef>
                        <a:spcAft>
                          <a:spcPct val="0"/>
                        </a:spcAft>
                        <a:buClrTx/>
                        <a:buSzTx/>
                        <a:buFontTx/>
                        <a:buNone/>
                        <a:tabLst/>
                      </a:pPr>
                      <a:endParaRPr kumimoji="0" lang="en-US" sz="1400" b="1" i="0" u="none" strike="noStrike" cap="none" normalizeH="0" baseline="0" dirty="0">
                        <a:ln>
                          <a:noFill/>
                        </a:ln>
                        <a:solidFill>
                          <a:srgbClr val="FFFFFF"/>
                        </a:solidFill>
                        <a:effectLst/>
                        <a:latin typeface="Arial" charset="0"/>
                      </a:endParaRPr>
                    </a:p>
                    <a:p>
                      <a:pPr marL="457200" marR="0" lvl="1" indent="0" algn="l" defTabSz="914400" rtl="0" eaLnBrk="1" fontAlgn="base" latinLnBrk="0" hangingPunct="1">
                        <a:lnSpc>
                          <a:spcPct val="8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charset="0"/>
                        </a:rPr>
                        <a:t>      	                      </a:t>
                      </a:r>
                      <a:r>
                        <a:rPr kumimoji="0" lang="en-US" sz="2000" b="1" i="0" u="none" strike="noStrike" cap="none" normalizeH="0" baseline="0" dirty="0">
                          <a:ln>
                            <a:noFill/>
                          </a:ln>
                          <a:solidFill>
                            <a:srgbClr val="0D0D0D"/>
                          </a:solidFill>
                          <a:effectLst/>
                          <a:latin typeface="Arial" charset="0"/>
                        </a:rPr>
                        <a:t>CUM GPA=2.94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275303">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2000" b="1" i="0" u="sng" strike="noStrike" cap="none" normalizeH="0" baseline="0">
                          <a:ln>
                            <a:noFill/>
                          </a:ln>
                          <a:solidFill>
                            <a:srgbClr val="000000"/>
                          </a:solidFill>
                          <a:effectLst/>
                          <a:latin typeface="Arial" charset="0"/>
                        </a:rPr>
                        <a:t>10</a:t>
                      </a:r>
                      <a:r>
                        <a:rPr kumimoji="0" lang="en-US" sz="2000" b="1" i="0" u="sng" strike="noStrike" cap="none" normalizeH="0" baseline="30000">
                          <a:ln>
                            <a:noFill/>
                          </a:ln>
                          <a:solidFill>
                            <a:srgbClr val="000000"/>
                          </a:solidFill>
                          <a:effectLst/>
                          <a:latin typeface="Arial" charset="0"/>
                        </a:rPr>
                        <a:t>th</a:t>
                      </a:r>
                      <a:r>
                        <a:rPr kumimoji="0" lang="en-US" sz="2000" b="1" i="0" u="sng" strike="noStrike" cap="none" normalizeH="0" baseline="0">
                          <a:ln>
                            <a:noFill/>
                          </a:ln>
                          <a:solidFill>
                            <a:srgbClr val="000000"/>
                          </a:solidFill>
                          <a:effectLst/>
                          <a:latin typeface="Arial" charset="0"/>
                        </a:rPr>
                        <a:t> GRADE</a:t>
                      </a:r>
                    </a:p>
                    <a:p>
                      <a:pPr marL="457200" marR="0" lvl="1" indent="0" algn="l" defTabSz="914400" rtl="0" eaLnBrk="1" fontAlgn="base" latinLnBrk="0" hangingPunct="1">
                        <a:lnSpc>
                          <a:spcPct val="8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rPr>
                        <a:t>English	A</a:t>
                      </a:r>
                    </a:p>
                    <a:p>
                      <a:pPr marL="457200" marR="0" lvl="1" indent="0" algn="l" defTabSz="914400" rtl="0" eaLnBrk="1" fontAlgn="base" latinLnBrk="0" hangingPunct="1">
                        <a:lnSpc>
                          <a:spcPct val="8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rPr>
                        <a:t>Math	B</a:t>
                      </a:r>
                    </a:p>
                    <a:p>
                      <a:pPr marL="457200" marR="0" lvl="1" indent="0" algn="l" defTabSz="914400" rtl="0" eaLnBrk="1" fontAlgn="base" latinLnBrk="0" hangingPunct="1">
                        <a:lnSpc>
                          <a:spcPct val="8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rPr>
                        <a:t>Science	B</a:t>
                      </a:r>
                    </a:p>
                    <a:p>
                      <a:pPr marL="457200" marR="0" lvl="1" indent="0" algn="l" defTabSz="914400" rtl="0" eaLnBrk="1" fontAlgn="base" latinLnBrk="0" hangingPunct="1">
                        <a:lnSpc>
                          <a:spcPct val="8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rPr>
                        <a:t>WHist	B</a:t>
                      </a:r>
                    </a:p>
                    <a:p>
                      <a:pPr marL="457200" marR="0" lvl="1" indent="0" algn="l" defTabSz="914400" rtl="0" eaLnBrk="1" fontAlgn="base" latinLnBrk="0" hangingPunct="1">
                        <a:lnSpc>
                          <a:spcPct val="8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rPr>
                        <a:t>For. Lang	C</a:t>
                      </a:r>
                    </a:p>
                    <a:p>
                      <a:pPr marL="457200" marR="0" lvl="1" indent="0" algn="l" defTabSz="914400" rtl="0" eaLnBrk="1" fontAlgn="base" latinLnBrk="0" hangingPunct="1">
                        <a:lnSpc>
                          <a:spcPct val="8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rPr>
                        <a:t>HOPE	B</a:t>
                      </a:r>
                      <a:r>
                        <a:rPr kumimoji="0" lang="en-US" sz="1400" b="1" i="0" u="none" strike="noStrike" cap="none" normalizeH="0" baseline="0">
                          <a:ln>
                            <a:noFill/>
                          </a:ln>
                          <a:solidFill>
                            <a:srgbClr val="000000"/>
                          </a:solidFill>
                          <a:effectLst/>
                          <a:latin typeface="Arial" charset="0"/>
                        </a:rPr>
                        <a:t>	</a:t>
                      </a:r>
                      <a:endParaRPr kumimoji="0" lang="en-US" sz="1600" b="1" i="0" u="none" strike="noStrike" cap="none" normalizeH="0" baseline="0">
                        <a:ln>
                          <a:noFill/>
                        </a:ln>
                        <a:solidFill>
                          <a:srgbClr val="000000"/>
                        </a:solidFill>
                        <a:effectLst/>
                        <a:latin typeface="Arial" charset="0"/>
                      </a:endParaRPr>
                    </a:p>
                    <a:p>
                      <a:pPr marL="914400" marR="0" lvl="2" indent="0" algn="l" defTabSz="914400" rtl="0" eaLnBrk="1" fontAlgn="base" latinLnBrk="0" hangingPunct="1">
                        <a:lnSpc>
                          <a:spcPct val="80000"/>
                        </a:lnSpc>
                        <a:spcBef>
                          <a:spcPct val="0"/>
                        </a:spcBef>
                        <a:spcAft>
                          <a:spcPct val="0"/>
                        </a:spcAft>
                        <a:buClrTx/>
                        <a:buSzTx/>
                        <a:buFontTx/>
                        <a:buNone/>
                        <a:tabLst/>
                      </a:pPr>
                      <a:endParaRPr kumimoji="0" lang="en-US" sz="1000" b="1" i="0" u="none" strike="noStrike" cap="none" normalizeH="0" baseline="0">
                        <a:ln>
                          <a:noFill/>
                        </a:ln>
                        <a:solidFill>
                          <a:srgbClr val="000000"/>
                        </a:solidFill>
                        <a:effectLst/>
                        <a:latin typeface="Arial" charset="0"/>
                      </a:endParaRPr>
                    </a:p>
                    <a:p>
                      <a:pPr marL="914400" marR="0" lvl="2" indent="0" algn="l" defTabSz="914400" rtl="0" eaLnBrk="1" fontAlgn="base" latinLnBrk="0" hangingPunct="1">
                        <a:lnSpc>
                          <a:spcPct val="8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rPr>
                        <a:t>GPA – 1</a:t>
                      </a:r>
                      <a:r>
                        <a:rPr kumimoji="0" lang="en-US" sz="1600" b="1" i="0" u="none" strike="noStrike" cap="none" normalizeH="0" baseline="30000">
                          <a:ln>
                            <a:noFill/>
                          </a:ln>
                          <a:solidFill>
                            <a:srgbClr val="000000"/>
                          </a:solidFill>
                          <a:effectLst/>
                          <a:latin typeface="Arial" charset="0"/>
                        </a:rPr>
                        <a:t>st</a:t>
                      </a:r>
                      <a:r>
                        <a:rPr kumimoji="0" lang="en-US" sz="1600" b="1" i="0" u="none" strike="noStrike" cap="none" normalizeH="0" baseline="0">
                          <a:ln>
                            <a:noFill/>
                          </a:ln>
                          <a:solidFill>
                            <a:srgbClr val="000000"/>
                          </a:solidFill>
                          <a:effectLst/>
                          <a:latin typeface="Arial" charset="0"/>
                        </a:rPr>
                        <a:t>semester=3.0               GPA – 2</a:t>
                      </a:r>
                      <a:r>
                        <a:rPr kumimoji="0" lang="en-US" sz="1600" b="1" i="0" u="none" strike="noStrike" cap="none" normalizeH="0" baseline="30000">
                          <a:ln>
                            <a:noFill/>
                          </a:ln>
                          <a:solidFill>
                            <a:srgbClr val="000000"/>
                          </a:solidFill>
                          <a:effectLst/>
                          <a:latin typeface="Arial" charset="0"/>
                        </a:rPr>
                        <a:t>nd</a:t>
                      </a:r>
                      <a:r>
                        <a:rPr kumimoji="0" lang="en-US" sz="1600" b="1" i="0" u="none" strike="noStrike" cap="none" normalizeH="0" baseline="0">
                          <a:ln>
                            <a:noFill/>
                          </a:ln>
                          <a:solidFill>
                            <a:srgbClr val="000000"/>
                          </a:solidFill>
                          <a:effectLst/>
                          <a:latin typeface="Arial" charset="0"/>
                        </a:rPr>
                        <a:t> semester=3.0</a:t>
                      </a:r>
                    </a:p>
                    <a:p>
                      <a:pPr marL="0" marR="0" lvl="0" indent="0" algn="l" defTabSz="914400" rtl="0" eaLnBrk="1" fontAlgn="base" latinLnBrk="0" hangingPunct="1">
                        <a:lnSpc>
                          <a:spcPct val="8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ndParaRPr>
                    </a:p>
                    <a:p>
                      <a:pPr marL="0" marR="0" lvl="0" indent="0" algn="l" defTabSz="914400" rtl="0" eaLnBrk="1" fontAlgn="base" latinLnBrk="0" hangingPunct="1">
                        <a:lnSpc>
                          <a:spcPct val="8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rPr>
                        <a:t>                            CUM GPA=2.83</a:t>
                      </a:r>
                      <a:endParaRPr kumimoji="0" lang="en-US" sz="1800" b="0" i="0" u="none" strike="noStrike" cap="none" normalizeH="0" baseline="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2000" b="1" i="0" u="sng" strike="noStrike" cap="none" normalizeH="0" baseline="0" dirty="0">
                          <a:ln>
                            <a:noFill/>
                          </a:ln>
                          <a:solidFill>
                            <a:srgbClr val="000000"/>
                          </a:solidFill>
                          <a:effectLst/>
                          <a:latin typeface="Arial" charset="0"/>
                        </a:rPr>
                        <a:t>12</a:t>
                      </a:r>
                      <a:r>
                        <a:rPr kumimoji="0" lang="en-US" sz="2000" b="1" i="0" u="sng" strike="noStrike" cap="none" normalizeH="0" baseline="30000" dirty="0">
                          <a:ln>
                            <a:noFill/>
                          </a:ln>
                          <a:solidFill>
                            <a:srgbClr val="000000"/>
                          </a:solidFill>
                          <a:effectLst/>
                          <a:latin typeface="Arial" charset="0"/>
                        </a:rPr>
                        <a:t>th</a:t>
                      </a:r>
                      <a:r>
                        <a:rPr kumimoji="0" lang="en-US" sz="2000" b="1" i="0" u="sng" strike="noStrike" cap="none" normalizeH="0" baseline="0" dirty="0">
                          <a:ln>
                            <a:noFill/>
                          </a:ln>
                          <a:solidFill>
                            <a:srgbClr val="000000"/>
                          </a:solidFill>
                          <a:effectLst/>
                          <a:latin typeface="Arial" charset="0"/>
                        </a:rPr>
                        <a:t> GRADE</a:t>
                      </a:r>
                    </a:p>
                    <a:p>
                      <a:pPr marL="457200" marR="0" lvl="1" indent="0" algn="l" defTabSz="914400" rtl="0" eaLnBrk="1" fontAlgn="base" latinLnBrk="0" hangingPunct="1">
                        <a:lnSpc>
                          <a:spcPct val="8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charset="0"/>
                        </a:rPr>
                        <a:t>English	A</a:t>
                      </a:r>
                    </a:p>
                    <a:p>
                      <a:pPr marL="457200" marR="0" lvl="1" indent="0" algn="l" defTabSz="914400" rtl="0" eaLnBrk="1" fontAlgn="base" latinLnBrk="0" hangingPunct="1">
                        <a:lnSpc>
                          <a:spcPct val="8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charset="0"/>
                        </a:rPr>
                        <a:t>Math	B</a:t>
                      </a:r>
                    </a:p>
                    <a:p>
                      <a:pPr marL="457200" marR="0" lvl="1" indent="0" algn="l" defTabSz="914400" rtl="0" eaLnBrk="1" fontAlgn="base" latinLnBrk="0" hangingPunct="1">
                        <a:lnSpc>
                          <a:spcPct val="8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charset="0"/>
                        </a:rPr>
                        <a:t>Science	B</a:t>
                      </a:r>
                    </a:p>
                    <a:p>
                      <a:pPr marL="457200" marR="0" lvl="1" indent="0" algn="l" defTabSz="914400" rtl="0" eaLnBrk="1" fontAlgn="base" latinLnBrk="0" hangingPunct="1">
                        <a:lnSpc>
                          <a:spcPct val="8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charset="0"/>
                        </a:rPr>
                        <a:t>Economics	A</a:t>
                      </a:r>
                    </a:p>
                    <a:p>
                      <a:pPr marL="457200" marR="0" lvl="1" indent="0" algn="l" defTabSz="914400" rtl="0" eaLnBrk="1" fontAlgn="base" latinLnBrk="0" hangingPunct="1">
                        <a:lnSpc>
                          <a:spcPct val="8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charset="0"/>
                        </a:rPr>
                        <a:t>Elective	A</a:t>
                      </a:r>
                    </a:p>
                    <a:p>
                      <a:pPr marL="457200" marR="0" lvl="1" indent="0" algn="l" defTabSz="914400" rtl="0" eaLnBrk="1" fontAlgn="base" latinLnBrk="0" hangingPunct="1">
                        <a:lnSpc>
                          <a:spcPct val="8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charset="0"/>
                        </a:rPr>
                        <a:t>Elective	A	</a:t>
                      </a:r>
                    </a:p>
                    <a:p>
                      <a:pPr marL="457200" marR="0" lvl="1" indent="0" algn="l" defTabSz="914400" rtl="0" eaLnBrk="1" fontAlgn="base" latinLnBrk="0" hangingPunct="1">
                        <a:lnSpc>
                          <a:spcPct val="80000"/>
                        </a:lnSpc>
                        <a:spcBef>
                          <a:spcPct val="0"/>
                        </a:spcBef>
                        <a:spcAft>
                          <a:spcPct val="0"/>
                        </a:spcAft>
                        <a:buClrTx/>
                        <a:buSzTx/>
                        <a:buFontTx/>
                        <a:buNone/>
                        <a:tabLst/>
                      </a:pPr>
                      <a:endParaRPr kumimoji="0" lang="en-US" sz="1000" b="1" i="0" u="none" strike="noStrike" cap="none" normalizeH="0" baseline="0" dirty="0">
                        <a:ln>
                          <a:noFill/>
                        </a:ln>
                        <a:solidFill>
                          <a:srgbClr val="000000"/>
                        </a:solidFill>
                        <a:effectLst/>
                        <a:latin typeface="Arial" charset="0"/>
                      </a:endParaRPr>
                    </a:p>
                    <a:p>
                      <a:pPr marL="457200" marR="0" lvl="1" indent="0" algn="l" defTabSz="914400" rtl="0" eaLnBrk="1" fontAlgn="base" latinLnBrk="0" hangingPunct="1">
                        <a:lnSpc>
                          <a:spcPct val="8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charset="0"/>
                        </a:rPr>
                        <a:t>              GPA- 1</a:t>
                      </a:r>
                      <a:r>
                        <a:rPr kumimoji="0" lang="en-US" sz="1600" b="1" i="0" u="none" strike="noStrike" cap="none" normalizeH="0" baseline="30000" dirty="0">
                          <a:ln>
                            <a:noFill/>
                          </a:ln>
                          <a:solidFill>
                            <a:srgbClr val="000000"/>
                          </a:solidFill>
                          <a:effectLst/>
                          <a:latin typeface="Arial" charset="0"/>
                        </a:rPr>
                        <a:t>st</a:t>
                      </a:r>
                      <a:r>
                        <a:rPr kumimoji="0" lang="en-US" sz="1600" b="1" i="0" u="none" strike="noStrike" cap="none" normalizeH="0" baseline="0" dirty="0">
                          <a:ln>
                            <a:noFill/>
                          </a:ln>
                          <a:solidFill>
                            <a:srgbClr val="000000"/>
                          </a:solidFill>
                          <a:effectLst/>
                          <a:latin typeface="Arial" charset="0"/>
                        </a:rPr>
                        <a:t> semester=3.67</a:t>
                      </a:r>
                    </a:p>
                    <a:p>
                      <a:pPr marL="457200" marR="0" lvl="1" indent="0" algn="l" defTabSz="914400" rtl="0" eaLnBrk="1" fontAlgn="base" latinLnBrk="0" hangingPunct="1">
                        <a:lnSpc>
                          <a:spcPct val="8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charset="0"/>
                        </a:rPr>
                        <a:t>              GPA- 2</a:t>
                      </a:r>
                      <a:r>
                        <a:rPr kumimoji="0" lang="en-US" sz="1600" b="1" i="0" u="none" strike="noStrike" cap="none" normalizeH="0" baseline="30000" dirty="0">
                          <a:ln>
                            <a:noFill/>
                          </a:ln>
                          <a:solidFill>
                            <a:srgbClr val="000000"/>
                          </a:solidFill>
                          <a:effectLst/>
                          <a:latin typeface="Arial" charset="0"/>
                        </a:rPr>
                        <a:t>nd</a:t>
                      </a:r>
                      <a:r>
                        <a:rPr kumimoji="0" lang="en-US" sz="1600" b="1" i="0" u="none" strike="noStrike" cap="none" normalizeH="0" baseline="0" dirty="0">
                          <a:ln>
                            <a:noFill/>
                          </a:ln>
                          <a:solidFill>
                            <a:srgbClr val="000000"/>
                          </a:solidFill>
                          <a:effectLst/>
                          <a:latin typeface="Arial" charset="0"/>
                        </a:rPr>
                        <a:t> semester=3.67</a:t>
                      </a:r>
                      <a:r>
                        <a:rPr kumimoji="0" lang="en-US" sz="1400" b="1" i="0" u="none" strike="noStrike" cap="none" normalizeH="0" baseline="0" dirty="0">
                          <a:ln>
                            <a:noFill/>
                          </a:ln>
                          <a:solidFill>
                            <a:srgbClr val="000000"/>
                          </a:solidFill>
                          <a:effectLst/>
                          <a:latin typeface="Arial" charset="0"/>
                        </a:rPr>
                        <a:t>	</a:t>
                      </a:r>
                    </a:p>
                    <a:p>
                      <a:pPr marL="457200" marR="0" lvl="1" indent="0" algn="l" defTabSz="914400" rtl="0" eaLnBrk="1" fontAlgn="base" latinLnBrk="0" hangingPunct="1">
                        <a:lnSpc>
                          <a:spcPct val="8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rPr>
                        <a:t>	</a:t>
                      </a:r>
                    </a:p>
                    <a:p>
                      <a:pPr marL="457200" marR="0" lvl="1" indent="0" algn="l" defTabSz="914400" rtl="0" eaLnBrk="1" fontAlgn="base" latinLnBrk="0" hangingPunct="1">
                        <a:lnSpc>
                          <a:spcPct val="8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rPr>
                        <a:t>                      CUM GPA=3.12</a:t>
                      </a:r>
                      <a:endParaRPr kumimoji="0" lang="en-US" sz="2000" b="0" i="0" u="none" strike="noStrike" cap="none" normalizeH="0" baseline="0" dirty="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bl>
          </a:graphicData>
        </a:graphic>
      </p:graphicFrame>
      <p:sp>
        <p:nvSpPr>
          <p:cNvPr id="9" name="Left Arrow 8"/>
          <p:cNvSpPr/>
          <p:nvPr/>
        </p:nvSpPr>
        <p:spPr>
          <a:xfrm>
            <a:off x="2895600" y="2438400"/>
            <a:ext cx="609600" cy="38100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7312</TotalTime>
  <Words>1265</Words>
  <Application>Microsoft Office PowerPoint</Application>
  <PresentationFormat>On-screen Show (4:3)</PresentationFormat>
  <Paragraphs>346</Paragraphs>
  <Slides>26</Slides>
  <Notes>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26</vt:i4>
      </vt:variant>
    </vt:vector>
  </HeadingPairs>
  <TitlesOfParts>
    <vt:vector size="40" baseType="lpstr">
      <vt:lpstr>Aharoni</vt:lpstr>
      <vt:lpstr>Arial</vt:lpstr>
      <vt:lpstr>Arial Black</vt:lpstr>
      <vt:lpstr>Bodoni MT Black</vt:lpstr>
      <vt:lpstr>Calibri</vt:lpstr>
      <vt:lpstr>Garamond</vt:lpstr>
      <vt:lpstr>Impact</vt:lpstr>
      <vt:lpstr>Lucida Bright</vt:lpstr>
      <vt:lpstr>Lucida Handwriting</vt:lpstr>
      <vt:lpstr>Optima</vt:lpstr>
      <vt:lpstr>Rockwell Extra Bold</vt:lpstr>
      <vt:lpstr>Times New Roman</vt:lpstr>
      <vt:lpstr>Wingdings</vt:lpstr>
      <vt:lpstr>Organic</vt:lpstr>
      <vt:lpstr>Class of 2025 Seminar</vt:lpstr>
      <vt:lpstr>ACADEMICS/RESPONSIBILITY</vt:lpstr>
      <vt:lpstr>GRADUATION REQUIREMENTS CLASS OF  2025</vt:lpstr>
      <vt:lpstr> CORE GRADUATION REQUIRMENTS 24 credits/2.0 unweighted G.P.A. </vt:lpstr>
      <vt:lpstr>ELA/END OF COURSE ASSESSMENTS</vt:lpstr>
      <vt:lpstr>ACADEMIC PROGRESS</vt:lpstr>
      <vt:lpstr>GRADING SYSTEM</vt:lpstr>
      <vt:lpstr>MYTH vs. FACT</vt:lpstr>
      <vt:lpstr> 4 YEARS OF HIGH SCHOOL PROGRESSION IT IS NOT EASY TO RAISE YOUR GPA </vt:lpstr>
      <vt:lpstr>PowerPoint Presentation</vt:lpstr>
      <vt:lpstr>ATTENDANCE POLICY</vt:lpstr>
      <vt:lpstr>COLLEGE ACADEMIC EXPECTATION</vt:lpstr>
      <vt:lpstr>COLLEGE/UNIVERSITY CRITERIA</vt:lpstr>
      <vt:lpstr>Naviance </vt:lpstr>
      <vt:lpstr>Naviance Tasks</vt:lpstr>
      <vt:lpstr>BRIGHT FUTURES</vt:lpstr>
      <vt:lpstr>BRIGHT FUTURES SCHOLARSHIP</vt:lpstr>
      <vt:lpstr>PLANNING Beyond 9th grade</vt:lpstr>
      <vt:lpstr>COLLEGE PROGRAMS FOR HIGH SCHOOL STUDENTS</vt:lpstr>
      <vt:lpstr>Dual Enrollment</vt:lpstr>
      <vt:lpstr>Early College Program</vt:lpstr>
      <vt:lpstr>Early Admissions</vt:lpstr>
      <vt:lpstr>TUTORING OPTIONS</vt:lpstr>
      <vt:lpstr>TUTORING RESOURCES  SEEK HELP WHEN YOU NEED IT</vt:lpstr>
      <vt:lpstr>  ACADEMIC ASSISTANCE Online Resources  </vt:lpstr>
      <vt:lpstr>PowerPoint Presentation</vt:lpstr>
    </vt:vector>
  </TitlesOfParts>
  <Company>pcsb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FRESHMAN SEMINAR  November 28-30, 2011</dc:title>
  <dc:creator>pbsb</dc:creator>
  <cp:lastModifiedBy>Madej Amanda</cp:lastModifiedBy>
  <cp:revision>146</cp:revision>
  <dcterms:created xsi:type="dcterms:W3CDTF">2011-11-28T03:26:19Z</dcterms:created>
  <dcterms:modified xsi:type="dcterms:W3CDTF">2021-09-29T14:04:20Z</dcterms:modified>
</cp:coreProperties>
</file>